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6858000" cy="9906000" type="A4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57"/>
    <a:srgbClr val="FF66FF"/>
    <a:srgbClr val="FBF9FB"/>
    <a:srgbClr val="FFCCFF"/>
    <a:srgbClr val="FFCCCC"/>
    <a:srgbClr val="00CC99"/>
    <a:srgbClr val="00CC00"/>
    <a:srgbClr val="49FDC5"/>
    <a:srgbClr val="FFFFCC"/>
    <a:srgbClr val="E3D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56" autoAdjust="0"/>
  </p:normalViewPr>
  <p:slideViewPr>
    <p:cSldViewPr>
      <p:cViewPr varScale="1">
        <p:scale>
          <a:sx n="72" d="100"/>
          <a:sy n="72" d="100"/>
        </p:scale>
        <p:origin x="3240" y="72"/>
      </p:cViewPr>
      <p:guideLst>
        <p:guide orient="horz" pos="3121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26" y="-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375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2DFEE435-C52F-4917-B6B7-29340F09F6D9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1AFC9813-FDAF-4A84-A7A5-C77F982EA1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923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375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39CD82EF-3BA2-4583-B892-8C63C910C5CB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20985"/>
            <a:ext cx="5446723" cy="4473102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AA715F08-C6C5-4FDA-A7C0-D84EFD00C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2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2963" y="744538"/>
            <a:ext cx="25812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15F08-C6C5-4FDA-A7C0-D84EFD00C0E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99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7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63" indent="0" algn="ctr">
              <a:buNone/>
              <a:defRPr sz="1575"/>
            </a:lvl2pPr>
            <a:lvl3pPr marL="514326" indent="0" algn="ctr">
              <a:buNone/>
              <a:defRPr sz="1350"/>
            </a:lvl3pPr>
            <a:lvl4pPr marL="771489" indent="0" algn="ctr">
              <a:buNone/>
              <a:defRPr sz="1125"/>
            </a:lvl4pPr>
            <a:lvl5pPr marL="1028651" indent="0" algn="ctr">
              <a:buNone/>
              <a:defRPr sz="1125"/>
            </a:lvl5pPr>
            <a:lvl6pPr marL="1285813" indent="0" algn="ctr">
              <a:buNone/>
              <a:defRPr sz="1125"/>
            </a:lvl6pPr>
            <a:lvl7pPr marL="1542976" indent="0" algn="ctr">
              <a:buNone/>
              <a:defRPr sz="1125"/>
            </a:lvl7pPr>
            <a:lvl8pPr marL="1800139" indent="0" algn="ctr">
              <a:buNone/>
              <a:defRPr sz="1125"/>
            </a:lvl8pPr>
            <a:lvl9pPr marL="2057302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6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2"/>
            <a:ext cx="1478757" cy="83948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0523"/>
            <a:ext cx="4350543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88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65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5570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7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63" indent="0" algn="ctr">
              <a:buNone/>
              <a:defRPr sz="1575"/>
            </a:lvl2pPr>
            <a:lvl3pPr marL="514326" indent="0" algn="ctr">
              <a:buNone/>
              <a:defRPr sz="1350"/>
            </a:lvl3pPr>
            <a:lvl4pPr marL="771489" indent="0" algn="ctr">
              <a:buNone/>
              <a:defRPr sz="1125"/>
            </a:lvl4pPr>
            <a:lvl5pPr marL="1028651" indent="0" algn="ctr">
              <a:buNone/>
              <a:defRPr sz="1125"/>
            </a:lvl5pPr>
            <a:lvl6pPr marL="1285813" indent="0" algn="ctr">
              <a:buNone/>
              <a:defRPr sz="1125"/>
            </a:lvl6pPr>
            <a:lvl7pPr marL="1542976" indent="0" algn="ctr">
              <a:buNone/>
              <a:defRPr sz="1125"/>
            </a:lvl7pPr>
            <a:lvl8pPr marL="1800139" indent="0" algn="ctr">
              <a:buNone/>
              <a:defRPr sz="1125"/>
            </a:lvl8pPr>
            <a:lvl9pPr marL="2057302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77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398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7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63" indent="0">
              <a:buNone/>
              <a:defRPr sz="1012">
                <a:solidFill>
                  <a:schemeClr val="tx1">
                    <a:tint val="75000"/>
                  </a:schemeClr>
                </a:solidFill>
              </a:defRPr>
            </a:lvl2pPr>
            <a:lvl3pPr marL="5143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489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4pPr>
            <a:lvl5pPr marL="1028651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5pPr>
            <a:lvl6pPr marL="1285813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6pPr>
            <a:lvl7pPr marL="1542976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7pPr>
            <a:lvl8pPr marL="1800139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8pPr>
            <a:lvl9pPr marL="2057302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438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2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2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225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1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63" indent="0">
              <a:buNone/>
              <a:defRPr sz="1125" b="1"/>
            </a:lvl2pPr>
            <a:lvl3pPr marL="514326" indent="0">
              <a:buNone/>
              <a:defRPr sz="1012" b="1"/>
            </a:lvl3pPr>
            <a:lvl4pPr marL="771489" indent="0">
              <a:buNone/>
              <a:defRPr sz="900" b="1"/>
            </a:lvl4pPr>
            <a:lvl5pPr marL="1028651" indent="0">
              <a:buNone/>
              <a:defRPr sz="900" b="1"/>
            </a:lvl5pPr>
            <a:lvl6pPr marL="1285813" indent="0">
              <a:buNone/>
              <a:defRPr sz="900" b="1"/>
            </a:lvl6pPr>
            <a:lvl7pPr marL="1542976" indent="0">
              <a:buNone/>
              <a:defRPr sz="900" b="1"/>
            </a:lvl7pPr>
            <a:lvl8pPr marL="1800139" indent="0">
              <a:buNone/>
              <a:defRPr sz="900" b="1"/>
            </a:lvl8pPr>
            <a:lvl9pPr marL="2057302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2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63" indent="0">
              <a:buNone/>
              <a:defRPr sz="1125" b="1"/>
            </a:lvl2pPr>
            <a:lvl3pPr marL="514326" indent="0">
              <a:buNone/>
              <a:defRPr sz="1012" b="1"/>
            </a:lvl3pPr>
            <a:lvl4pPr marL="771489" indent="0">
              <a:buNone/>
              <a:defRPr sz="900" b="1"/>
            </a:lvl4pPr>
            <a:lvl5pPr marL="1028651" indent="0">
              <a:buNone/>
              <a:defRPr sz="900" b="1"/>
            </a:lvl5pPr>
            <a:lvl6pPr marL="1285813" indent="0">
              <a:buNone/>
              <a:defRPr sz="900" b="1"/>
            </a:lvl6pPr>
            <a:lvl7pPr marL="1542976" indent="0">
              <a:buNone/>
              <a:defRPr sz="900" b="1"/>
            </a:lvl7pPr>
            <a:lvl8pPr marL="1800139" indent="0">
              <a:buNone/>
              <a:defRPr sz="900" b="1"/>
            </a:lvl8pPr>
            <a:lvl9pPr marL="2057302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2" y="3622017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633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6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3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126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3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2" cy="704426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3" y="2971800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63" indent="0">
              <a:buNone/>
              <a:defRPr sz="674"/>
            </a:lvl2pPr>
            <a:lvl3pPr marL="514326" indent="0">
              <a:buNone/>
              <a:defRPr sz="563"/>
            </a:lvl3pPr>
            <a:lvl4pPr marL="771489" indent="0">
              <a:buNone/>
              <a:defRPr sz="507"/>
            </a:lvl4pPr>
            <a:lvl5pPr marL="1028651" indent="0">
              <a:buNone/>
              <a:defRPr sz="507"/>
            </a:lvl5pPr>
            <a:lvl6pPr marL="1285813" indent="0">
              <a:buNone/>
              <a:defRPr sz="507"/>
            </a:lvl6pPr>
            <a:lvl7pPr marL="1542976" indent="0">
              <a:buNone/>
              <a:defRPr sz="507"/>
            </a:lvl7pPr>
            <a:lvl8pPr marL="1800139" indent="0">
              <a:buNone/>
              <a:defRPr sz="507"/>
            </a:lvl8pPr>
            <a:lvl9pPr marL="2057302" indent="0">
              <a:buNone/>
              <a:defRPr sz="5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13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3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2" cy="7044266"/>
          </a:xfrm>
        </p:spPr>
        <p:txBody>
          <a:bodyPr/>
          <a:lstStyle>
            <a:lvl1pPr marL="0" indent="0">
              <a:buNone/>
              <a:defRPr sz="1800"/>
            </a:lvl1pPr>
            <a:lvl2pPr marL="257163" indent="0">
              <a:buNone/>
              <a:defRPr sz="1575"/>
            </a:lvl2pPr>
            <a:lvl3pPr marL="514326" indent="0">
              <a:buNone/>
              <a:defRPr sz="1350"/>
            </a:lvl3pPr>
            <a:lvl4pPr marL="771489" indent="0">
              <a:buNone/>
              <a:defRPr sz="1125"/>
            </a:lvl4pPr>
            <a:lvl5pPr marL="1028651" indent="0">
              <a:buNone/>
              <a:defRPr sz="1125"/>
            </a:lvl5pPr>
            <a:lvl6pPr marL="1285813" indent="0">
              <a:buNone/>
              <a:defRPr sz="1125"/>
            </a:lvl6pPr>
            <a:lvl7pPr marL="1542976" indent="0">
              <a:buNone/>
              <a:defRPr sz="1125"/>
            </a:lvl7pPr>
            <a:lvl8pPr marL="1800139" indent="0">
              <a:buNone/>
              <a:defRPr sz="1125"/>
            </a:lvl8pPr>
            <a:lvl9pPr marL="2057302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3" y="2971799"/>
            <a:ext cx="2211705" cy="550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63" indent="0">
              <a:buNone/>
              <a:defRPr sz="674"/>
            </a:lvl2pPr>
            <a:lvl3pPr marL="514326" indent="0">
              <a:buNone/>
              <a:defRPr sz="563"/>
            </a:lvl3pPr>
            <a:lvl4pPr marL="771489" indent="0">
              <a:buNone/>
              <a:defRPr sz="507"/>
            </a:lvl4pPr>
            <a:lvl5pPr marL="1028651" indent="0">
              <a:buNone/>
              <a:defRPr sz="507"/>
            </a:lvl5pPr>
            <a:lvl6pPr marL="1285813" indent="0">
              <a:buNone/>
              <a:defRPr sz="507"/>
            </a:lvl6pPr>
            <a:lvl7pPr marL="1542976" indent="0">
              <a:buNone/>
              <a:defRPr sz="507"/>
            </a:lvl7pPr>
            <a:lvl8pPr marL="1800139" indent="0">
              <a:buNone/>
              <a:defRPr sz="507"/>
            </a:lvl8pPr>
            <a:lvl9pPr marL="2057302" indent="0">
              <a:buNone/>
              <a:defRPr sz="5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7422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3129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2"/>
            <a:ext cx="1478757" cy="83948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0523"/>
            <a:ext cx="4350543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116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94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7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63" indent="0">
              <a:buNone/>
              <a:defRPr sz="1012">
                <a:solidFill>
                  <a:schemeClr val="tx1">
                    <a:tint val="75000"/>
                  </a:schemeClr>
                </a:solidFill>
              </a:defRPr>
            </a:lvl2pPr>
            <a:lvl3pPr marL="5143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489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4pPr>
            <a:lvl5pPr marL="1028651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5pPr>
            <a:lvl6pPr marL="1285813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6pPr>
            <a:lvl7pPr marL="1542976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7pPr>
            <a:lvl8pPr marL="1800139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8pPr>
            <a:lvl9pPr marL="2057302" indent="0">
              <a:buNone/>
              <a:defRPr sz="7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2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2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2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1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1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63" indent="0">
              <a:buNone/>
              <a:defRPr sz="1125" b="1"/>
            </a:lvl2pPr>
            <a:lvl3pPr marL="514326" indent="0">
              <a:buNone/>
              <a:defRPr sz="1012" b="1"/>
            </a:lvl3pPr>
            <a:lvl4pPr marL="771489" indent="0">
              <a:buNone/>
              <a:defRPr sz="900" b="1"/>
            </a:lvl4pPr>
            <a:lvl5pPr marL="1028651" indent="0">
              <a:buNone/>
              <a:defRPr sz="900" b="1"/>
            </a:lvl5pPr>
            <a:lvl6pPr marL="1285813" indent="0">
              <a:buNone/>
              <a:defRPr sz="900" b="1"/>
            </a:lvl6pPr>
            <a:lvl7pPr marL="1542976" indent="0">
              <a:buNone/>
              <a:defRPr sz="900" b="1"/>
            </a:lvl7pPr>
            <a:lvl8pPr marL="1800139" indent="0">
              <a:buNone/>
              <a:defRPr sz="900" b="1"/>
            </a:lvl8pPr>
            <a:lvl9pPr marL="2057302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2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63" indent="0">
              <a:buNone/>
              <a:defRPr sz="1125" b="1"/>
            </a:lvl2pPr>
            <a:lvl3pPr marL="514326" indent="0">
              <a:buNone/>
              <a:defRPr sz="1012" b="1"/>
            </a:lvl3pPr>
            <a:lvl4pPr marL="771489" indent="0">
              <a:buNone/>
              <a:defRPr sz="900" b="1"/>
            </a:lvl4pPr>
            <a:lvl5pPr marL="1028651" indent="0">
              <a:buNone/>
              <a:defRPr sz="900" b="1"/>
            </a:lvl5pPr>
            <a:lvl6pPr marL="1285813" indent="0">
              <a:buNone/>
              <a:defRPr sz="900" b="1"/>
            </a:lvl6pPr>
            <a:lvl7pPr marL="1542976" indent="0">
              <a:buNone/>
              <a:defRPr sz="900" b="1"/>
            </a:lvl7pPr>
            <a:lvl8pPr marL="1800139" indent="0">
              <a:buNone/>
              <a:defRPr sz="900" b="1"/>
            </a:lvl8pPr>
            <a:lvl9pPr marL="2057302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2" y="3622017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3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5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3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2" cy="704426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3" y="2971800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63" indent="0">
              <a:buNone/>
              <a:defRPr sz="674"/>
            </a:lvl2pPr>
            <a:lvl3pPr marL="514326" indent="0">
              <a:buNone/>
              <a:defRPr sz="563"/>
            </a:lvl3pPr>
            <a:lvl4pPr marL="771489" indent="0">
              <a:buNone/>
              <a:defRPr sz="507"/>
            </a:lvl4pPr>
            <a:lvl5pPr marL="1028651" indent="0">
              <a:buNone/>
              <a:defRPr sz="507"/>
            </a:lvl5pPr>
            <a:lvl6pPr marL="1285813" indent="0">
              <a:buNone/>
              <a:defRPr sz="507"/>
            </a:lvl6pPr>
            <a:lvl7pPr marL="1542976" indent="0">
              <a:buNone/>
              <a:defRPr sz="507"/>
            </a:lvl7pPr>
            <a:lvl8pPr marL="1800139" indent="0">
              <a:buNone/>
              <a:defRPr sz="507"/>
            </a:lvl8pPr>
            <a:lvl9pPr marL="2057302" indent="0">
              <a:buNone/>
              <a:defRPr sz="5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9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3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2" cy="7044266"/>
          </a:xfrm>
        </p:spPr>
        <p:txBody>
          <a:bodyPr/>
          <a:lstStyle>
            <a:lvl1pPr marL="0" indent="0">
              <a:buNone/>
              <a:defRPr sz="1800"/>
            </a:lvl1pPr>
            <a:lvl2pPr marL="257163" indent="0">
              <a:buNone/>
              <a:defRPr sz="1575"/>
            </a:lvl2pPr>
            <a:lvl3pPr marL="514326" indent="0">
              <a:buNone/>
              <a:defRPr sz="1350"/>
            </a:lvl3pPr>
            <a:lvl4pPr marL="771489" indent="0">
              <a:buNone/>
              <a:defRPr sz="1125"/>
            </a:lvl4pPr>
            <a:lvl5pPr marL="1028651" indent="0">
              <a:buNone/>
              <a:defRPr sz="1125"/>
            </a:lvl5pPr>
            <a:lvl6pPr marL="1285813" indent="0">
              <a:buNone/>
              <a:defRPr sz="1125"/>
            </a:lvl6pPr>
            <a:lvl7pPr marL="1542976" indent="0">
              <a:buNone/>
              <a:defRPr sz="1125"/>
            </a:lvl7pPr>
            <a:lvl8pPr marL="1800139" indent="0">
              <a:buNone/>
              <a:defRPr sz="1125"/>
            </a:lvl8pPr>
            <a:lvl9pPr marL="2057302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3" y="2971799"/>
            <a:ext cx="2211705" cy="550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63" indent="0">
              <a:buNone/>
              <a:defRPr sz="674"/>
            </a:lvl2pPr>
            <a:lvl3pPr marL="514326" indent="0">
              <a:buNone/>
              <a:defRPr sz="563"/>
            </a:lvl3pPr>
            <a:lvl4pPr marL="771489" indent="0">
              <a:buNone/>
              <a:defRPr sz="507"/>
            </a:lvl4pPr>
            <a:lvl5pPr marL="1028651" indent="0">
              <a:buNone/>
              <a:defRPr sz="507"/>
            </a:lvl5pPr>
            <a:lvl6pPr marL="1285813" indent="0">
              <a:buNone/>
              <a:defRPr sz="507"/>
            </a:lvl6pPr>
            <a:lvl7pPr marL="1542976" indent="0">
              <a:buNone/>
              <a:defRPr sz="507"/>
            </a:lvl7pPr>
            <a:lvl8pPr marL="1800139" indent="0">
              <a:buNone/>
              <a:defRPr sz="507"/>
            </a:lvl8pPr>
            <a:lvl9pPr marL="2057302" indent="0">
              <a:buNone/>
              <a:defRPr sz="5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BF9FB">
                <a:lumMod val="51000"/>
                <a:lumOff val="49000"/>
                <a:alpha val="89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2"/>
            <a:ext cx="5915025" cy="628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60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90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816" r:id="rId13"/>
  </p:sldLayoutIdLst>
  <p:txStyles>
    <p:titleStyle>
      <a:lvl1pPr algn="l" defTabSz="514326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1" indent="-128581" algn="l" defTabSz="514326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44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07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70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7232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4395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1558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8721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5883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7163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4326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1489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8651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3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6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9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7302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BF9FB">
                <a:lumMod val="51000"/>
                <a:lumOff val="49000"/>
                <a:alpha val="89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2"/>
            <a:ext cx="5915025" cy="628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362EE6-9E6F-4635-BCCD-BA5A27A47991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60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8340-C0E8-4F86-B4CE-394074B1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31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514326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1" indent="-128581" algn="l" defTabSz="514326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44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07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70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157232" indent="-128581" algn="l" defTabSz="514326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414395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671558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928721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185883" indent="-128581" algn="l" defTabSz="514326" rtl="0" eaLnBrk="1" latinLnBrk="0" hangingPunct="1">
        <a:spcBef>
          <a:spcPct val="20000"/>
        </a:spcBef>
        <a:buFont typeface="Wingdings 2" pitchFamily="18" charset="2"/>
        <a:buChar char=""/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1pPr>
      <a:lvl2pPr marL="257163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2pPr>
      <a:lvl3pPr marL="514326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3pPr>
      <a:lvl4pPr marL="771489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4pPr>
      <a:lvl5pPr marL="1028651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3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6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9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8pPr>
      <a:lvl9pPr marL="2057302" algn="l" defTabSz="514326" rtl="0" eaLnBrk="1" latinLnBrk="0" hangingPunct="1">
        <a:defRPr kumimoji="1" sz="1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7121"/>
            <a:ext cx="6882705" cy="3722563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163253" y="4054355"/>
            <a:ext cx="6406384" cy="1098370"/>
            <a:chOff x="2425357" y="5320637"/>
            <a:chExt cx="4720280" cy="1198307"/>
          </a:xfrm>
        </p:grpSpPr>
        <p:sp>
          <p:nvSpPr>
            <p:cNvPr id="20" name="TextBox 19"/>
            <p:cNvSpPr txBox="1"/>
            <p:nvPr/>
          </p:nvSpPr>
          <p:spPr>
            <a:xfrm>
              <a:off x="2425357" y="5327150"/>
              <a:ext cx="818932" cy="454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[</a:t>
              </a:r>
              <a:r>
                <a:rPr lang="zh-CN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 時</a:t>
              </a:r>
              <a:r>
                <a:rPr lang="en-US" altLang="zh-CN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]</a:t>
              </a:r>
              <a:endParaRPr lang="zh-CN" altLang="en-US" sz="211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87414" y="5320637"/>
              <a:ext cx="3116163" cy="454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117" dirty="0">
                  <a:solidFill>
                    <a:srgbClr val="35B597"/>
                  </a:solidFill>
                  <a:latin typeface="+mj-ea"/>
                  <a:ea typeface="+mj-ea"/>
                </a:rPr>
                <a:t>▶▶▶</a:t>
              </a:r>
              <a:r>
                <a:rPr lang="ja-JP" altLang="en-US" sz="2117" dirty="0">
                  <a:solidFill>
                    <a:srgbClr val="35B597"/>
                  </a:solidFill>
                  <a:latin typeface="HGPSoeiKakugothicUB" pitchFamily="34" charset="-128"/>
                  <a:ea typeface="HGPSoeiKakugothicUB" pitchFamily="34" charset="-128"/>
                </a:rPr>
                <a:t> 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令和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年７</a:t>
              </a:r>
              <a:r>
                <a:rPr lang="zh-CN" altLang="en-US" sz="141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２４</a:t>
              </a:r>
              <a:r>
                <a:rPr lang="ja-JP" altLang="en-US" sz="1414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r>
                <a:rPr lang="zh-CN" altLang="en-US" sz="141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</a:t>
              </a:r>
              <a:r>
                <a:rPr lang="ja-JP" altLang="en-US" sz="141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木</a:t>
              </a:r>
              <a:r>
                <a:rPr lang="zh-CN" altLang="en-US" sz="141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）　</a:t>
              </a:r>
              <a:r>
                <a:rPr lang="en-US" altLang="ja-JP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19</a:t>
              </a:r>
              <a:r>
                <a:rPr lang="zh-CN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lang="en-US" altLang="ja-JP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30</a:t>
              </a:r>
              <a:r>
                <a:rPr lang="zh-CN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86125" y="5858576"/>
              <a:ext cx="3859512" cy="660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28"/>
                </a:lnSpc>
              </a:pPr>
              <a:r>
                <a:rPr lang="ja-JP" altLang="en-US" sz="2117" dirty="0">
                  <a:solidFill>
                    <a:srgbClr val="35B597"/>
                  </a:solidFill>
                  <a:latin typeface="+mj-ea"/>
                  <a:ea typeface="+mj-ea"/>
                </a:rPr>
                <a:t>▶▶▶</a:t>
              </a:r>
              <a:r>
                <a:rPr lang="ja-JP" altLang="en-US" sz="2117" dirty="0">
                  <a:solidFill>
                    <a:srgbClr val="231815"/>
                  </a:solidFill>
                  <a:latin typeface="HGPSoeiKakugothicUB" pitchFamily="34" charset="-128"/>
                  <a:ea typeface="HGPSoeiKakugothicUB" pitchFamily="34" charset="-128"/>
                </a:rPr>
                <a:t>  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東京都健康長寿医療センター</a:t>
              </a:r>
              <a:endParaRPr lang="en-US" altLang="ja-JP" sz="211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>
                <a:lnSpc>
                  <a:spcPts val="2028"/>
                </a:lnSpc>
              </a:pP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　　　　　　　　　</a:t>
              </a:r>
              <a:r>
                <a:rPr lang="en-US" altLang="ja-JP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階第</a:t>
              </a:r>
              <a:r>
                <a:rPr lang="en-US" altLang="ja-JP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r>
                <a:rPr lang="ja-JP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会議室</a:t>
              </a:r>
              <a:r>
                <a:rPr lang="en-US" altLang="ja-JP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AB</a:t>
              </a:r>
              <a:endParaRPr lang="zh-CN" altLang="en-US" sz="141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425357" y="5871340"/>
              <a:ext cx="818932" cy="454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[</a:t>
              </a:r>
              <a:r>
                <a:rPr lang="zh-CN" altLang="en-US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会 場</a:t>
              </a:r>
              <a:r>
                <a:rPr lang="en-US" altLang="zh-CN" sz="2117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]</a:t>
              </a:r>
              <a:endParaRPr lang="zh-CN" altLang="en-US" sz="211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279418" y="9307243"/>
            <a:ext cx="2584589" cy="311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37" dirty="0">
                <a:latin typeface="MS PGothic" pitchFamily="34" charset="-128"/>
                <a:ea typeface="MS PGothic" pitchFamily="34" charset="-128"/>
              </a:rPr>
              <a:t>０３</a:t>
            </a:r>
            <a:r>
              <a:rPr lang="en-US" altLang="zh-CN" sz="1437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437" dirty="0">
                <a:latin typeface="MS PGothic" pitchFamily="34" charset="-128"/>
                <a:ea typeface="MS PGothic" pitchFamily="34" charset="-128"/>
              </a:rPr>
              <a:t>３９６４</a:t>
            </a:r>
            <a:r>
              <a:rPr lang="en-US" altLang="zh-CN" sz="1437" dirty="0">
                <a:latin typeface="MS PGothic" pitchFamily="34" charset="-128"/>
                <a:ea typeface="MS PGothic" pitchFamily="34" charset="-128"/>
              </a:rPr>
              <a:t>-</a:t>
            </a:r>
            <a:r>
              <a:rPr lang="ja-JP" altLang="en-US" sz="1437" dirty="0">
                <a:latin typeface="MS PGothic" pitchFamily="34" charset="-128"/>
                <a:ea typeface="MS PGothic" pitchFamily="34" charset="-128"/>
              </a:rPr>
              <a:t>１１４１（</a:t>
            </a:r>
            <a:r>
              <a:rPr lang="ja-JP" altLang="en-US" sz="1437" dirty="0">
                <a:latin typeface="MS PGothic" pitchFamily="34" charset="-128"/>
                <a:ea typeface="MS PGothic" pitchFamily="34" charset="-128"/>
              </a:rPr>
              <a:t>内線</a:t>
            </a:r>
            <a:r>
              <a:rPr lang="en-US" altLang="ja-JP" sz="1437" dirty="0">
                <a:latin typeface="MS PGothic" pitchFamily="34" charset="-128"/>
                <a:ea typeface="MS PGothic" pitchFamily="34" charset="-128"/>
              </a:rPr>
              <a:t>1138</a:t>
            </a:r>
            <a:r>
              <a:rPr lang="ja-JP" altLang="en-US" sz="1437" dirty="0">
                <a:latin typeface="MS PGothic" pitchFamily="34" charset="-128"/>
                <a:ea typeface="MS PGothic" pitchFamily="34" charset="-128"/>
              </a:rPr>
              <a:t>）</a:t>
            </a:r>
            <a:endParaRPr lang="zh-CN" altLang="en-US" sz="1437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8480" y="1031943"/>
            <a:ext cx="3125996" cy="5250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ja-JP" altLang="en-US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７</a:t>
            </a:r>
            <a:r>
              <a:rPr lang="ja-JP" altLang="en-US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</a:t>
            </a:r>
            <a:r>
              <a:rPr lang="ja-JP" altLang="en-US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第</a:t>
            </a:r>
            <a:r>
              <a:rPr lang="en-US" altLang="ja-JP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823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endParaRPr lang="zh-CN" altLang="en-US" sz="2823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92" y="6929333"/>
            <a:ext cx="2635394" cy="7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91" y="7279208"/>
            <a:ext cx="3079918" cy="9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78" y="7994723"/>
            <a:ext cx="3016414" cy="8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82" y="7638879"/>
            <a:ext cx="3397436" cy="10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245434" y="5128234"/>
            <a:ext cx="6512142" cy="3263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734"/>
              </a:lnSpc>
            </a:pPr>
            <a:r>
              <a:rPr lang="ja-JP" altLang="en-US" sz="1964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</a:t>
            </a:r>
            <a:r>
              <a:rPr lang="ja-JP" altLang="en-US" sz="1797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胃癌の診断から</a:t>
            </a:r>
            <a:r>
              <a:rPr lang="en-US" altLang="ja-JP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週間後に急性呼吸循環不全で逝去した　　</a:t>
            </a:r>
            <a:endParaRPr lang="en-US" altLang="ja-JP" sz="1797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ja-JP" altLang="en-US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r>
              <a:rPr lang="en-US" altLang="ja-JP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70</a:t>
            </a:r>
            <a:r>
              <a:rPr lang="ja-JP" altLang="en-US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歳女性</a:t>
            </a:r>
            <a:r>
              <a:rPr lang="en-US" altLang="ja-JP" sz="179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en-US" altLang="ja-JP" sz="1797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ja-JP" altLang="en-US" sz="2117" b="1" dirty="0">
                <a:solidFill>
                  <a:srgbClr val="35B5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　主治医</a:t>
            </a:r>
            <a:endParaRPr lang="en-US" altLang="ja-JP" sz="2117" b="1" dirty="0">
              <a:solidFill>
                <a:srgbClr val="35B597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>
              <a:lnSpc>
                <a:spcPts val="2734"/>
              </a:lnSpc>
            </a:pP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二見　崇太郎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医師</a:t>
            </a:r>
            <a:r>
              <a:rPr lang="en-US" altLang="ja-JP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(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循環器内科）</a:t>
            </a:r>
            <a:endParaRPr lang="en-US" altLang="ja-JP" sz="2117" b="1" kern="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just">
              <a:lnSpc>
                <a:spcPts val="2734"/>
              </a:lnSpc>
            </a:pPr>
            <a:r>
              <a:rPr lang="ja-JP" altLang="en-US" sz="2117" b="1" dirty="0">
                <a:solidFill>
                  <a:srgbClr val="35B5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　病理</a:t>
            </a:r>
            <a:endParaRPr lang="en-US" altLang="ja-JP" sz="2117" b="1" dirty="0">
              <a:solidFill>
                <a:srgbClr val="35B597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ja-JP" altLang="en-US" sz="2117" b="1" dirty="0">
                <a:solidFill>
                  <a:srgbClr val="35B5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新井　冨生 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医師     </a:t>
            </a:r>
            <a:r>
              <a:rPr lang="en-US" altLang="ja-JP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病理診断科）    </a:t>
            </a:r>
            <a:endParaRPr lang="en-US" altLang="ja-JP" sz="2117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ja-JP" altLang="en-US" sz="2117" b="1" dirty="0">
                <a:solidFill>
                  <a:srgbClr val="35B5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　司会　　　</a:t>
            </a:r>
            <a:endParaRPr lang="en-US" altLang="ja-JP" sz="2117" b="1" dirty="0">
              <a:solidFill>
                <a:srgbClr val="35B597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en-US" altLang="ja-JP" sz="2117" b="1" dirty="0">
                <a:solidFill>
                  <a:srgbClr val="35B5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 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石川　讓治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医師     </a:t>
            </a:r>
            <a:r>
              <a:rPr lang="en-US" altLang="ja-JP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循環器内科）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endParaRPr lang="en-US" altLang="ja-JP" sz="2117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734"/>
              </a:lnSpc>
            </a:pP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 </a:t>
            </a:r>
            <a:r>
              <a:rPr lang="ja-JP" altLang="en-US" sz="2117" b="1" dirty="0" err="1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藤ヶ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﨑 浩人 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医師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en-US" altLang="ja-JP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豊島病院　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神経内科</a:t>
            </a:r>
            <a:r>
              <a:rPr lang="ja-JP" altLang="en-US" sz="2117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zh-CN" altLang="en-US" sz="2117" b="1" kern="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7709" y="8407274"/>
            <a:ext cx="2896212" cy="280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35" dirty="0"/>
              <a:t>東京都健康長寿医療センター</a:t>
            </a:r>
            <a:r>
              <a:rPr lang="en-US" altLang="ja-JP" sz="1235" dirty="0"/>
              <a:t>CPC</a:t>
            </a:r>
            <a:r>
              <a:rPr lang="ja-JP" altLang="en-US" sz="1235" dirty="0"/>
              <a:t>委員会</a:t>
            </a:r>
            <a:endParaRPr lang="zh-CN" altLang="en-US" sz="1235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" y="3612992"/>
            <a:ext cx="6882705" cy="381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57231" y="3636770"/>
            <a:ext cx="6105823" cy="334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88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ご多忙中</a:t>
            </a:r>
            <a:r>
              <a:rPr lang="ja-JP" altLang="en-US" sz="1588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かとは存じますが、多数の先生方のご来場をお待ちしています</a:t>
            </a:r>
            <a:endParaRPr lang="zh-CN" altLang="en-US" sz="1588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5326" y="1553228"/>
            <a:ext cx="6414390" cy="93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49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東京都</a:t>
            </a:r>
            <a:r>
              <a:rPr lang="ja-JP" altLang="en-US" sz="2749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健康長寿医療センター・豊島病院</a:t>
            </a:r>
            <a:endParaRPr lang="en-US" altLang="ja-JP" sz="2749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749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合同公開</a:t>
            </a:r>
            <a:r>
              <a:rPr lang="en-US" altLang="ja-JP" sz="2749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CPC</a:t>
            </a:r>
            <a:r>
              <a:rPr lang="ja-JP" altLang="en-US" sz="2749" b="1" dirty="0">
                <a:latin typeface="+mj-ea"/>
                <a:ea typeface="+mj-ea"/>
              </a:rPr>
              <a:t>　　</a:t>
            </a:r>
            <a:r>
              <a:rPr lang="ja-JP" altLang="en-US" sz="2749" b="1" dirty="0"/>
              <a:t>　　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23518" y="9338405"/>
            <a:ext cx="1807103" cy="2807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35" dirty="0"/>
              <a:t>地域連携課 医療</a:t>
            </a:r>
            <a:r>
              <a:rPr lang="ja-JP" altLang="en-US" sz="1235" dirty="0"/>
              <a:t>連携係</a:t>
            </a:r>
          </a:p>
        </p:txBody>
      </p:sp>
      <p:sp>
        <p:nvSpPr>
          <p:cNvPr id="24" name="TextBox 7"/>
          <p:cNvSpPr txBox="1"/>
          <p:nvPr/>
        </p:nvSpPr>
        <p:spPr>
          <a:xfrm>
            <a:off x="617693" y="8690310"/>
            <a:ext cx="5647316" cy="470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35" dirty="0"/>
              <a:t>※</a:t>
            </a:r>
            <a:r>
              <a:rPr lang="ja-JP" altLang="en-US" sz="1235" dirty="0"/>
              <a:t>本公開</a:t>
            </a:r>
            <a:r>
              <a:rPr lang="en-US" altLang="ja-JP" sz="1235" dirty="0"/>
              <a:t>CPC</a:t>
            </a:r>
            <a:r>
              <a:rPr lang="ja-JP" altLang="en-US" sz="1235" dirty="0"/>
              <a:t>は日医生涯教育制度　</a:t>
            </a:r>
            <a:r>
              <a:rPr lang="en-US" altLang="ja-JP" sz="1235" dirty="0"/>
              <a:t>30</a:t>
            </a:r>
            <a:r>
              <a:rPr lang="ja-JP" altLang="en-US" sz="1235" dirty="0"/>
              <a:t>分で</a:t>
            </a:r>
            <a:r>
              <a:rPr lang="en-US" altLang="ja-JP" sz="1235" dirty="0"/>
              <a:t>0.5</a:t>
            </a:r>
            <a:r>
              <a:rPr lang="ja-JP" altLang="en-US" sz="1235" dirty="0"/>
              <a:t>単位</a:t>
            </a:r>
            <a:endParaRPr lang="en-US" altLang="ja-JP" sz="1235" dirty="0"/>
          </a:p>
          <a:p>
            <a:r>
              <a:rPr lang="ja-JP" altLang="en-US" sz="1235" dirty="0"/>
              <a:t>　（ホームページ：日本医師会生涯教育制度　体験学習　申請方法ご確認下さい）　</a:t>
            </a:r>
            <a:endParaRPr lang="zh-CN" altLang="en-US" sz="1235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3441351" y="9327941"/>
            <a:ext cx="898195" cy="301641"/>
            <a:chOff x="445189" y="9395920"/>
            <a:chExt cx="914828" cy="307227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6">
              <a:duotone>
                <a:prstClr val="black"/>
                <a:srgbClr val="FFFF57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189" y="9395920"/>
              <a:ext cx="914828" cy="307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600656" y="9433233"/>
              <a:ext cx="58465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82" b="1" dirty="0"/>
                <a:t>連絡先</a:t>
              </a:r>
              <a:endParaRPr kumimoji="1" lang="ja-JP" altLang="en-US" sz="982" b="1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363224" y="9317478"/>
            <a:ext cx="948948" cy="301641"/>
            <a:chOff x="330326" y="9244165"/>
            <a:chExt cx="914828" cy="307227"/>
          </a:xfrm>
        </p:grpSpPr>
        <p:pic>
          <p:nvPicPr>
            <p:cNvPr id="31" name="Picture 9"/>
            <p:cNvPicPr>
              <a:picLocks noChangeAspect="1" noChangeArrowheads="1"/>
            </p:cNvPicPr>
            <p:nvPr/>
          </p:nvPicPr>
          <p:blipFill>
            <a:blip r:embed="rId6">
              <a:duotone>
                <a:prstClr val="black"/>
                <a:schemeClr val="accent4">
                  <a:lumMod val="40000"/>
                  <a:lumOff val="60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26" y="9244165"/>
              <a:ext cx="914828" cy="307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テキスト ボックス 31"/>
            <p:cNvSpPr txBox="1"/>
            <p:nvPr/>
          </p:nvSpPr>
          <p:spPr>
            <a:xfrm>
              <a:off x="350199" y="9261105"/>
              <a:ext cx="8839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82" b="1" dirty="0"/>
                <a:t>お問合せ先</a:t>
              </a:r>
              <a:endParaRPr kumimoji="1" lang="ja-JP" altLang="en-US" sz="982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1852160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1485</TotalTime>
  <Words>82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HGPｺﾞｼｯｸE</vt:lpstr>
      <vt:lpstr>HGP創英角ｺﾞｼｯｸUB</vt:lpstr>
      <vt:lpstr>HGP創英角ｺﾞｼｯｸUB</vt:lpstr>
      <vt:lpstr>HGP創英角ﾎﾟｯﾌﾟ体</vt:lpstr>
      <vt:lpstr>ＭＳ Ｐゴシック</vt:lpstr>
      <vt:lpstr>ＭＳ Ｐゴシック</vt:lpstr>
      <vt:lpstr>宋体</vt:lpstr>
      <vt:lpstr>Calibri</vt:lpstr>
      <vt:lpstr>Calibri Light</vt:lpstr>
      <vt:lpstr>Wingdings 2</vt:lpstr>
      <vt:lpstr>HDOfficeLightV0</vt:lpstr>
      <vt:lpstr>1_HDOfficeLightV0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TMGHadmin</cp:lastModifiedBy>
  <cp:revision>71</cp:revision>
  <cp:lastPrinted>2025-06-20T01:12:29Z</cp:lastPrinted>
  <dcterms:created xsi:type="dcterms:W3CDTF">2018-01-17T04:13:28Z</dcterms:created>
  <dcterms:modified xsi:type="dcterms:W3CDTF">2025-06-20T01:13:35Z</dcterms:modified>
</cp:coreProperties>
</file>