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6985000" cy="9901238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>
          <p15:clr>
            <a:srgbClr val="A4A3A4"/>
          </p15:clr>
        </p15:guide>
        <p15:guide id="2" pos="2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FB"/>
    <a:srgbClr val="FFCCFF"/>
    <a:srgbClr val="FFCCCC"/>
    <a:srgbClr val="00CC99"/>
    <a:srgbClr val="00CC00"/>
    <a:srgbClr val="49FDC5"/>
    <a:srgbClr val="FFFFCC"/>
    <a:srgbClr val="E3D5E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416" y="-2322"/>
      </p:cViewPr>
      <p:guideLst>
        <p:guide orient="horz" pos="3119"/>
        <p:guide pos="2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26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375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r">
              <a:defRPr sz="1200"/>
            </a:lvl1pPr>
          </a:lstStyle>
          <a:p>
            <a:fld id="{2DFEE435-C52F-4917-B6B7-29340F09F6D9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372"/>
            <a:ext cx="2950375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r">
              <a:defRPr sz="1200"/>
            </a:lvl1pPr>
          </a:lstStyle>
          <a:p>
            <a:fld id="{1AFC9813-FDAF-4A84-A7A5-C77F982EA1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92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375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r">
              <a:defRPr sz="1200"/>
            </a:lvl1pPr>
          </a:lstStyle>
          <a:p>
            <a:fld id="{39CD82EF-3BA2-4583-B892-8C63C910C5CB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4538"/>
            <a:ext cx="26320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2" tIns="46112" rIns="92222" bIns="461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20985"/>
            <a:ext cx="5446723" cy="4473102"/>
          </a:xfrm>
          <a:prstGeom prst="rect">
            <a:avLst/>
          </a:prstGeom>
        </p:spPr>
        <p:txBody>
          <a:bodyPr vert="horz" lIns="92222" tIns="46112" rIns="92222" bIns="461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372"/>
            <a:ext cx="2950375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r">
              <a:defRPr sz="1200"/>
            </a:lvl1pPr>
          </a:lstStyle>
          <a:p>
            <a:fld id="{AA715F08-C6C5-4FDA-A7C0-D84EFD00C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32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125" y="1623540"/>
            <a:ext cx="5238750" cy="3447098"/>
          </a:xfrm>
        </p:spPr>
        <p:txBody>
          <a:bodyPr anchor="b">
            <a:normAutofit/>
          </a:bodyPr>
          <a:lstStyle>
            <a:lvl1pPr algn="ctr">
              <a:defRPr sz="34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25" y="5200442"/>
            <a:ext cx="5238750" cy="2390507"/>
          </a:xfrm>
        </p:spPr>
        <p:txBody>
          <a:bodyPr>
            <a:normAutofit/>
          </a:bodyPr>
          <a:lstStyle>
            <a:lvl1pPr marL="0" indent="0" algn="ctr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 algn="ctr">
              <a:buNone/>
              <a:defRPr sz="1604"/>
            </a:lvl2pPr>
            <a:lvl3pPr marL="523860" indent="0" algn="ctr">
              <a:buNone/>
              <a:defRPr sz="1375"/>
            </a:lvl3pPr>
            <a:lvl4pPr marL="785790" indent="0" algn="ctr">
              <a:buNone/>
              <a:defRPr sz="1146"/>
            </a:lvl4pPr>
            <a:lvl5pPr marL="1047720" indent="0" algn="ctr">
              <a:buNone/>
              <a:defRPr sz="1146"/>
            </a:lvl5pPr>
            <a:lvl6pPr marL="1309649" indent="0" algn="ctr">
              <a:buNone/>
              <a:defRPr sz="1146"/>
            </a:lvl6pPr>
            <a:lvl7pPr marL="1571579" indent="0" algn="ctr">
              <a:buNone/>
              <a:defRPr sz="1146"/>
            </a:lvl7pPr>
            <a:lvl8pPr marL="1833509" indent="0" algn="ctr">
              <a:buNone/>
              <a:defRPr sz="1146"/>
            </a:lvl8pPr>
            <a:lvl9pPr marL="2095439" indent="0" algn="ctr">
              <a:buNone/>
              <a:defRPr sz="11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5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0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8640" y="520272"/>
            <a:ext cx="1506141" cy="839084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219" y="520273"/>
            <a:ext cx="4431109" cy="83908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88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6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7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125" y="1623540"/>
            <a:ext cx="5238750" cy="3447098"/>
          </a:xfrm>
        </p:spPr>
        <p:txBody>
          <a:bodyPr anchor="b">
            <a:normAutofit/>
          </a:bodyPr>
          <a:lstStyle>
            <a:lvl1pPr algn="ctr">
              <a:defRPr sz="34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25" y="5200442"/>
            <a:ext cx="5238750" cy="2390507"/>
          </a:xfrm>
        </p:spPr>
        <p:txBody>
          <a:bodyPr>
            <a:normAutofit/>
          </a:bodyPr>
          <a:lstStyle>
            <a:lvl1pPr marL="0" indent="0" algn="ctr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 algn="ctr">
              <a:buNone/>
              <a:defRPr sz="1604"/>
            </a:lvl2pPr>
            <a:lvl3pPr marL="523860" indent="0" algn="ctr">
              <a:buNone/>
              <a:defRPr sz="1375"/>
            </a:lvl3pPr>
            <a:lvl4pPr marL="785790" indent="0" algn="ctr">
              <a:buNone/>
              <a:defRPr sz="1146"/>
            </a:lvl4pPr>
            <a:lvl5pPr marL="1047720" indent="0" algn="ctr">
              <a:buNone/>
              <a:defRPr sz="1146"/>
            </a:lvl5pPr>
            <a:lvl6pPr marL="1309649" indent="0" algn="ctr">
              <a:buNone/>
              <a:defRPr sz="1146"/>
            </a:lvl6pPr>
            <a:lvl7pPr marL="1571579" indent="0" algn="ctr">
              <a:buNone/>
              <a:defRPr sz="1146"/>
            </a:lvl7pPr>
            <a:lvl8pPr marL="1833509" indent="0" algn="ctr">
              <a:buNone/>
              <a:defRPr sz="1146"/>
            </a:lvl8pPr>
            <a:lvl9pPr marL="2095439" indent="0" algn="ctr">
              <a:buNone/>
              <a:defRPr sz="11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1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39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0" y="2472311"/>
            <a:ext cx="6024563" cy="4116432"/>
          </a:xfrm>
        </p:spPr>
        <p:txBody>
          <a:bodyPr anchor="b">
            <a:normAutofit/>
          </a:bodyPr>
          <a:lstStyle>
            <a:lvl1pPr>
              <a:defRPr sz="3437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80" y="6572865"/>
            <a:ext cx="6024563" cy="2165895"/>
          </a:xfrm>
        </p:spPr>
        <p:txBody>
          <a:bodyPr anchor="t">
            <a:normAutofit/>
          </a:bodyPr>
          <a:lstStyle>
            <a:lvl1pPr marL="0" indent="0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>
              <a:buNone/>
              <a:defRPr sz="1031">
                <a:solidFill>
                  <a:schemeClr val="tx1">
                    <a:tint val="75000"/>
                  </a:schemeClr>
                </a:solidFill>
              </a:defRPr>
            </a:lvl2pPr>
            <a:lvl3pPr marL="523860" indent="0">
              <a:buNone/>
              <a:defRPr sz="917">
                <a:solidFill>
                  <a:schemeClr val="tx1">
                    <a:tint val="75000"/>
                  </a:schemeClr>
                </a:solidFill>
              </a:defRPr>
            </a:lvl3pPr>
            <a:lvl4pPr marL="78579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4pPr>
            <a:lvl5pPr marL="104772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5pPr>
            <a:lvl6pPr marL="130964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6pPr>
            <a:lvl7pPr marL="157157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7pPr>
            <a:lvl8pPr marL="183350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8pPr>
            <a:lvl9pPr marL="209543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43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7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56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22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428172"/>
            <a:ext cx="2954073" cy="11921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7" y="3620276"/>
            <a:ext cx="2954073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6156" y="2428172"/>
            <a:ext cx="2968626" cy="119210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6156" y="3620276"/>
            <a:ext cx="2968626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33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03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12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3"/>
            <a:ext cx="2252663" cy="2310285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>
              <a:defRPr sz="1833"/>
            </a:lvl1pPr>
            <a:lvl2pPr>
              <a:defRPr sz="1604"/>
            </a:lvl2pPr>
            <a:lvl3pPr>
              <a:defRPr sz="1375"/>
            </a:lvl3pPr>
            <a:lvl4pPr>
              <a:defRPr sz="1146"/>
            </a:lvl4pPr>
            <a:lvl5pPr>
              <a:defRPr sz="1146"/>
            </a:lvl5pPr>
            <a:lvl6pPr>
              <a:defRPr sz="1146"/>
            </a:lvl6pPr>
            <a:lvl7pPr>
              <a:defRPr sz="1146"/>
            </a:lvl7pPr>
            <a:lvl8pPr>
              <a:defRPr sz="1146"/>
            </a:lvl8pPr>
            <a:lvl9pPr>
              <a:defRPr sz="11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41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2"/>
            <a:ext cx="2252663" cy="2310289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 marL="0" indent="0">
              <a:buNone/>
              <a:defRPr sz="1833"/>
            </a:lvl1pPr>
            <a:lvl2pPr marL="261930" indent="0">
              <a:buNone/>
              <a:defRPr sz="1604"/>
            </a:lvl2pPr>
            <a:lvl3pPr marL="523860" indent="0">
              <a:buNone/>
              <a:defRPr sz="1375"/>
            </a:lvl3pPr>
            <a:lvl4pPr marL="785790" indent="0">
              <a:buNone/>
              <a:defRPr sz="1146"/>
            </a:lvl4pPr>
            <a:lvl5pPr marL="1047720" indent="0">
              <a:buNone/>
              <a:defRPr sz="1146"/>
            </a:lvl5pPr>
            <a:lvl6pPr marL="1309649" indent="0">
              <a:buNone/>
              <a:defRPr sz="1146"/>
            </a:lvl6pPr>
            <a:lvl7pPr marL="1571579" indent="0">
              <a:buNone/>
              <a:defRPr sz="1146"/>
            </a:lvl7pPr>
            <a:lvl8pPr marL="1833509" indent="0">
              <a:buNone/>
              <a:defRPr sz="1146"/>
            </a:lvl8pPr>
            <a:lvl9pPr marL="2095439" indent="0">
              <a:buNone/>
              <a:defRPr sz="114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742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31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8640" y="520272"/>
            <a:ext cx="1506141" cy="839084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219" y="520273"/>
            <a:ext cx="4431109" cy="83908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11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94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0" y="2472311"/>
            <a:ext cx="6024563" cy="4116432"/>
          </a:xfrm>
        </p:spPr>
        <p:txBody>
          <a:bodyPr anchor="b">
            <a:normAutofit/>
          </a:bodyPr>
          <a:lstStyle>
            <a:lvl1pPr>
              <a:defRPr sz="3437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80" y="6572865"/>
            <a:ext cx="6024563" cy="2165895"/>
          </a:xfrm>
        </p:spPr>
        <p:txBody>
          <a:bodyPr anchor="t">
            <a:normAutofit/>
          </a:bodyPr>
          <a:lstStyle>
            <a:lvl1pPr marL="0" indent="0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>
              <a:buNone/>
              <a:defRPr sz="1031">
                <a:solidFill>
                  <a:schemeClr val="tx1">
                    <a:tint val="75000"/>
                  </a:schemeClr>
                </a:solidFill>
              </a:defRPr>
            </a:lvl2pPr>
            <a:lvl3pPr marL="523860" indent="0">
              <a:buNone/>
              <a:defRPr sz="917">
                <a:solidFill>
                  <a:schemeClr val="tx1">
                    <a:tint val="75000"/>
                  </a:schemeClr>
                </a:solidFill>
              </a:defRPr>
            </a:lvl3pPr>
            <a:lvl4pPr marL="78579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4pPr>
            <a:lvl5pPr marL="104772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5pPr>
            <a:lvl6pPr marL="130964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6pPr>
            <a:lvl7pPr marL="157157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7pPr>
            <a:lvl8pPr marL="183350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8pPr>
            <a:lvl9pPr marL="209543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24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7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56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1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428172"/>
            <a:ext cx="2954073" cy="11921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7" y="3620276"/>
            <a:ext cx="2954073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6156" y="2428172"/>
            <a:ext cx="2968626" cy="119210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6156" y="3620276"/>
            <a:ext cx="2968626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3"/>
            <a:ext cx="2252663" cy="2310285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>
              <a:defRPr sz="1833"/>
            </a:lvl1pPr>
            <a:lvl2pPr>
              <a:defRPr sz="1604"/>
            </a:lvl2pPr>
            <a:lvl3pPr>
              <a:defRPr sz="1375"/>
            </a:lvl3pPr>
            <a:lvl4pPr>
              <a:defRPr sz="1146"/>
            </a:lvl4pPr>
            <a:lvl5pPr>
              <a:defRPr sz="1146"/>
            </a:lvl5pPr>
            <a:lvl6pPr>
              <a:defRPr sz="1146"/>
            </a:lvl6pPr>
            <a:lvl7pPr>
              <a:defRPr sz="1146"/>
            </a:lvl7pPr>
            <a:lvl8pPr>
              <a:defRPr sz="1146"/>
            </a:lvl8pPr>
            <a:lvl9pPr>
              <a:defRPr sz="11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9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2"/>
            <a:ext cx="2252663" cy="2310289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 marL="0" indent="0">
              <a:buNone/>
              <a:defRPr sz="1833"/>
            </a:lvl1pPr>
            <a:lvl2pPr marL="261930" indent="0">
              <a:buNone/>
              <a:defRPr sz="1604"/>
            </a:lvl2pPr>
            <a:lvl3pPr marL="523860" indent="0">
              <a:buNone/>
              <a:defRPr sz="1375"/>
            </a:lvl3pPr>
            <a:lvl4pPr marL="785790" indent="0">
              <a:buNone/>
              <a:defRPr sz="1146"/>
            </a:lvl4pPr>
            <a:lvl5pPr marL="1047720" indent="0">
              <a:buNone/>
              <a:defRPr sz="1146"/>
            </a:lvl5pPr>
            <a:lvl6pPr marL="1309649" indent="0">
              <a:buNone/>
              <a:defRPr sz="1146"/>
            </a:lvl6pPr>
            <a:lvl7pPr marL="1571579" indent="0">
              <a:buNone/>
              <a:defRPr sz="1146"/>
            </a:lvl7pPr>
            <a:lvl8pPr marL="1833509" indent="0">
              <a:buNone/>
              <a:defRPr sz="1146"/>
            </a:lvl8pPr>
            <a:lvl9pPr marL="2095439" indent="0">
              <a:buNone/>
              <a:defRPr sz="114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F9FB">
                <a:lumMod val="51000"/>
                <a:lumOff val="49000"/>
                <a:alpha val="89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87" y="528066"/>
            <a:ext cx="6024563" cy="191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640331"/>
            <a:ext cx="6024563" cy="628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219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3781" y="9176982"/>
            <a:ext cx="2357438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125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90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816" r:id="rId13"/>
  </p:sldLayoutIdLst>
  <p:txStyles>
    <p:titleStyle>
      <a:lvl1pPr algn="l" defTabSz="523860" rtl="0" eaLnBrk="1" latinLnBrk="0" hangingPunct="1">
        <a:lnSpc>
          <a:spcPct val="90000"/>
        </a:lnSpc>
        <a:spcBef>
          <a:spcPct val="0"/>
        </a:spcBef>
        <a:buNone/>
        <a:defRPr kumimoji="1" sz="25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5" indent="-130965" algn="l" defTabSz="523860" rtl="0" eaLnBrk="1" latinLnBrk="0" hangingPunct="1">
        <a:lnSpc>
          <a:spcPct val="90000"/>
        </a:lnSpc>
        <a:spcBef>
          <a:spcPts val="573"/>
        </a:spcBef>
        <a:buFont typeface="Wingdings 2" pitchFamily="18" charset="2"/>
        <a:buChar char=""/>
        <a:defRPr kumimoji="1" sz="1604" kern="1200">
          <a:solidFill>
            <a:schemeClr val="tx1"/>
          </a:solidFill>
          <a:latin typeface="+mn-lt"/>
          <a:ea typeface="+mn-ea"/>
          <a:cs typeface="+mn-cs"/>
        </a:defRPr>
      </a:lvl1pPr>
      <a:lvl2pPr marL="39289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5482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146" kern="1200">
          <a:solidFill>
            <a:schemeClr val="tx1"/>
          </a:solidFill>
          <a:latin typeface="+mn-lt"/>
          <a:ea typeface="+mn-ea"/>
          <a:cs typeface="+mn-cs"/>
        </a:defRPr>
      </a:lvl3pPr>
      <a:lvl4pPr marL="91675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178684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44061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70254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96447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22640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1pPr>
      <a:lvl2pPr marL="26193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2pPr>
      <a:lvl3pPr marL="52386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3pPr>
      <a:lvl4pPr marL="78579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04772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30964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57157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83350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09543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F9FB">
                <a:lumMod val="51000"/>
                <a:lumOff val="49000"/>
                <a:alpha val="89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87" y="528066"/>
            <a:ext cx="6024563" cy="191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640331"/>
            <a:ext cx="6024563" cy="628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219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362EE6-9E6F-4635-BCCD-BA5A27A47991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3781" y="9176982"/>
            <a:ext cx="2357438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125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31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523860" rtl="0" eaLnBrk="1" latinLnBrk="0" hangingPunct="1">
        <a:lnSpc>
          <a:spcPct val="90000"/>
        </a:lnSpc>
        <a:spcBef>
          <a:spcPct val="0"/>
        </a:spcBef>
        <a:buNone/>
        <a:defRPr kumimoji="1" sz="25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5" indent="-130965" algn="l" defTabSz="523860" rtl="0" eaLnBrk="1" latinLnBrk="0" hangingPunct="1">
        <a:lnSpc>
          <a:spcPct val="90000"/>
        </a:lnSpc>
        <a:spcBef>
          <a:spcPts val="573"/>
        </a:spcBef>
        <a:buFont typeface="Wingdings 2" pitchFamily="18" charset="2"/>
        <a:buChar char=""/>
        <a:defRPr kumimoji="1" sz="1604" kern="1200">
          <a:solidFill>
            <a:schemeClr val="tx1"/>
          </a:solidFill>
          <a:latin typeface="+mn-lt"/>
          <a:ea typeface="+mn-ea"/>
          <a:cs typeface="+mn-cs"/>
        </a:defRPr>
      </a:lvl1pPr>
      <a:lvl2pPr marL="39289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5482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146" kern="1200">
          <a:solidFill>
            <a:schemeClr val="tx1"/>
          </a:solidFill>
          <a:latin typeface="+mn-lt"/>
          <a:ea typeface="+mn-ea"/>
          <a:cs typeface="+mn-cs"/>
        </a:defRPr>
      </a:lvl3pPr>
      <a:lvl4pPr marL="91675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178684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44061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70254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96447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22640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1pPr>
      <a:lvl2pPr marL="26193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2pPr>
      <a:lvl3pPr marL="52386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3pPr>
      <a:lvl4pPr marL="78579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04772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30964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57157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83350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09543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" y="7595"/>
            <a:ext cx="7001995" cy="3812941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259375" y="4303195"/>
            <a:ext cx="6525021" cy="1133150"/>
            <a:chOff x="2425357" y="5320637"/>
            <a:chExt cx="4720280" cy="1213775"/>
          </a:xfrm>
        </p:grpSpPr>
        <p:sp>
          <p:nvSpPr>
            <p:cNvPr id="20" name="TextBox 19"/>
            <p:cNvSpPr txBox="1"/>
            <p:nvPr/>
          </p:nvSpPr>
          <p:spPr>
            <a:xfrm>
              <a:off x="2425357" y="5327150"/>
              <a:ext cx="818932" cy="45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[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日 時</a:t>
              </a:r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]</a:t>
              </a:r>
              <a:endParaRPr lang="zh-CN" altLang="en-US" sz="215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87414" y="5320637"/>
              <a:ext cx="3084853" cy="45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156" dirty="0">
                  <a:solidFill>
                    <a:srgbClr val="35B597"/>
                  </a:solidFill>
                  <a:latin typeface="+mj-ea"/>
                  <a:ea typeface="+mj-ea"/>
                </a:rPr>
                <a:t>▶▶▶</a:t>
              </a:r>
              <a:r>
                <a:rPr lang="ja-JP" altLang="en-US" sz="2156" dirty="0">
                  <a:solidFill>
                    <a:srgbClr val="35B597"/>
                  </a:solidFill>
                  <a:latin typeface="HGPSoeiKakugothicUB" pitchFamily="34" charset="-128"/>
                  <a:ea typeface="HGPSoeiKakugothicUB" pitchFamily="34" charset="-128"/>
                </a:rPr>
                <a:t> </a:t>
              </a:r>
              <a:r>
                <a:rPr lang="ja-JP" altLang="en-US" sz="2156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令和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6</a:t>
              </a:r>
              <a:r>
                <a:rPr lang="ja-JP" altLang="en-US" sz="2156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年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7</a:t>
              </a:r>
              <a:r>
                <a:rPr lang="zh-CN" altLang="en-US" sz="1437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</a:t>
              </a:r>
              <a:r>
                <a:rPr lang="en-US" altLang="ja-JP" sz="2156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25</a:t>
              </a:r>
              <a:r>
                <a:rPr lang="ja-JP" altLang="en-US" sz="2156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日</a:t>
              </a:r>
              <a:r>
                <a:rPr lang="zh-CN" altLang="en-US" sz="1437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ja-JP" altLang="en-US" sz="1437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木</a:t>
              </a:r>
              <a:r>
                <a:rPr lang="zh-CN" altLang="en-US" sz="1437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　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19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30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～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6125" y="5858577"/>
              <a:ext cx="3859512" cy="67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66"/>
                </a:lnSpc>
              </a:pPr>
              <a:r>
                <a:rPr lang="ja-JP" altLang="en-US" sz="2156" dirty="0">
                  <a:solidFill>
                    <a:srgbClr val="35B597"/>
                  </a:solidFill>
                  <a:latin typeface="+mj-ea"/>
                  <a:ea typeface="+mj-ea"/>
                </a:rPr>
                <a:t>▶▶▶</a:t>
              </a:r>
              <a:r>
                <a:rPr lang="ja-JP" altLang="en-US" sz="2156" dirty="0">
                  <a:solidFill>
                    <a:srgbClr val="231815"/>
                  </a:solidFill>
                  <a:latin typeface="HGPSoeiKakugothicUB" pitchFamily="34" charset="-128"/>
                  <a:ea typeface="HGPSoeiKakugothicUB" pitchFamily="34" charset="-128"/>
                </a:rPr>
                <a:t>  </a:t>
              </a: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東京都健康長寿医療センター</a:t>
              </a:r>
              <a:endParaRPr lang="en-US" altLang="ja-JP" sz="215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2066"/>
                </a:lnSpc>
              </a:pP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　　　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階第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会議室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AB</a:t>
              </a:r>
              <a:endParaRPr lang="zh-CN" altLang="en-US" sz="1437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25357" y="5871340"/>
              <a:ext cx="818932" cy="45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[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会 場</a:t>
              </a:r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]</a:t>
              </a:r>
              <a:endParaRPr lang="zh-CN" altLang="en-US" sz="215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358666" y="9385496"/>
            <a:ext cx="2598788" cy="317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4" dirty="0">
                <a:latin typeface="MS PGothic" pitchFamily="34" charset="-128"/>
                <a:ea typeface="MS PGothic" pitchFamily="34" charset="-128"/>
              </a:rPr>
              <a:t>０３</a:t>
            </a:r>
            <a:r>
              <a:rPr lang="en-US" altLang="zh-CN" sz="1464" dirty="0">
                <a:latin typeface="MS PGothic" pitchFamily="34" charset="-128"/>
                <a:ea typeface="MS PGothic" pitchFamily="34" charset="-128"/>
              </a:rPr>
              <a:t>-</a:t>
            </a:r>
            <a:r>
              <a:rPr lang="ja-JP" altLang="en-US" sz="1464" dirty="0">
                <a:latin typeface="MS PGothic" pitchFamily="34" charset="-128"/>
                <a:ea typeface="MS PGothic" pitchFamily="34" charset="-128"/>
              </a:rPr>
              <a:t>３９６４</a:t>
            </a:r>
            <a:r>
              <a:rPr lang="en-US" altLang="zh-CN" sz="1464" dirty="0">
                <a:latin typeface="MS PGothic" pitchFamily="34" charset="-128"/>
                <a:ea typeface="MS PGothic" pitchFamily="34" charset="-128"/>
              </a:rPr>
              <a:t>-</a:t>
            </a:r>
            <a:r>
              <a:rPr lang="ja-JP" altLang="en-US" sz="1464" dirty="0">
                <a:latin typeface="MS PGothic" pitchFamily="34" charset="-128"/>
                <a:ea typeface="MS PGothic" pitchFamily="34" charset="-128"/>
              </a:rPr>
              <a:t>１１４１（</a:t>
            </a:r>
            <a:r>
              <a:rPr lang="ja-JP" altLang="en-US" sz="1464" dirty="0" smtClean="0">
                <a:latin typeface="MS PGothic" pitchFamily="34" charset="-128"/>
                <a:ea typeface="MS PGothic" pitchFamily="34" charset="-128"/>
              </a:rPr>
              <a:t>内線</a:t>
            </a:r>
            <a:r>
              <a:rPr lang="en-US" altLang="ja-JP" sz="1464" dirty="0" smtClean="0">
                <a:latin typeface="MS PGothic" pitchFamily="34" charset="-128"/>
                <a:ea typeface="MS PGothic" pitchFamily="34" charset="-128"/>
              </a:rPr>
              <a:t>1139</a:t>
            </a:r>
            <a:r>
              <a:rPr lang="ja-JP" altLang="en-US" sz="1464" dirty="0" smtClean="0">
                <a:latin typeface="MS PGothic" pitchFamily="34" charset="-128"/>
                <a:ea typeface="MS PGothic" pitchFamily="34" charset="-128"/>
              </a:rPr>
              <a:t>）</a:t>
            </a:r>
            <a:endParaRPr lang="zh-CN" altLang="en-US" sz="1464" dirty="0"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49" y="588870"/>
            <a:ext cx="3183885" cy="5347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875" b="1" dirty="0" smtClean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lang="ja-JP" altLang="en-US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</a:t>
            </a:r>
            <a:r>
              <a:rPr lang="ja-JP" altLang="en-US" sz="2875" b="1" dirty="0" smtClean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</a:t>
            </a:r>
            <a:r>
              <a:rPr lang="ja-JP" altLang="en-US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第</a:t>
            </a:r>
            <a:r>
              <a:rPr lang="en-US" altLang="ja-JP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  <a:endParaRPr lang="zh-CN" altLang="en-US" sz="2875" b="1" dirty="0">
              <a:solidFill>
                <a:srgbClr val="FBF9F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3" y="6963550"/>
            <a:ext cx="2684198" cy="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6" y="7319904"/>
            <a:ext cx="3136954" cy="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4" y="8048670"/>
            <a:ext cx="3072274" cy="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5" y="7686237"/>
            <a:ext cx="3460351" cy="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48087" y="5382667"/>
            <a:ext cx="6632737" cy="2964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785"/>
              </a:lnSpc>
            </a:pP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演題</a:t>
            </a:r>
            <a:r>
              <a:rPr lang="ja-JP" altLang="en-US" sz="183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83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183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胆嚢癌のリンパ節転移巣により閉塞性黄疸を生じた一例</a:t>
            </a:r>
            <a:r>
              <a:rPr lang="en-US" altLang="ja-JP" sz="183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lang="en-US" altLang="ja-JP" sz="183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主治医</a:t>
            </a:r>
            <a:endParaRPr lang="en-US" altLang="ja-JP" sz="2156" b="1" dirty="0">
              <a:solidFill>
                <a:srgbClr val="35B5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>
              <a:lnSpc>
                <a:spcPts val="2785"/>
              </a:lnSpc>
            </a:pP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林　拓海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  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医師</a:t>
            </a:r>
            <a:r>
              <a:rPr lang="en-US" altLang="ja-JP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(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消化器・内視鏡内科）</a:t>
            </a:r>
            <a:endParaRPr lang="en-US" altLang="ja-JP" sz="2156" b="1" kern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病理</a:t>
            </a:r>
            <a:endParaRPr lang="en-US" altLang="ja-JP" sz="2156" b="1" dirty="0">
              <a:solidFill>
                <a:srgbClr val="35B5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永坂　拓也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医師     </a:t>
            </a:r>
            <a:r>
              <a:rPr lang="en-US" altLang="ja-JP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156" b="1" spc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病理診断科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    </a:t>
            </a:r>
            <a:endParaRPr lang="en-US" altLang="ja-JP" sz="2156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司会　　　</a:t>
            </a:r>
            <a:endParaRPr lang="en-US" altLang="ja-JP" sz="2156" b="1" dirty="0">
              <a:solidFill>
                <a:srgbClr val="35B5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en-US" altLang="ja-JP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 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小野　敏嗣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医師     </a:t>
            </a:r>
            <a:r>
              <a:rPr lang="en-US" altLang="ja-JP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消化器・内視鏡内科）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endParaRPr lang="en-US" altLang="ja-JP" sz="2156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156" b="1" dirty="0" err="1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藤ヶ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﨑　浩人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医師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lang="en-US" altLang="ja-JP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豊島病院　神経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内科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zh-CN" altLang="en-US" sz="2156" b="1" kern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4" y="9395920"/>
            <a:ext cx="914828" cy="3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07427" y="9400627"/>
            <a:ext cx="864339" cy="23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98" dirty="0">
                <a:solidFill>
                  <a:schemeClr val="bg1"/>
                </a:solidFill>
              </a:rPr>
              <a:t>お問い合わせ</a:t>
            </a:r>
            <a:endParaRPr lang="zh-CN" altLang="en-US" sz="898" dirty="0">
              <a:solidFill>
                <a:schemeClr val="bg1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84" y="9487122"/>
            <a:ext cx="537897" cy="25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3933033" y="9479560"/>
            <a:ext cx="567579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3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TEL</a:t>
            </a:r>
            <a:endParaRPr lang="zh-CN" altLang="en-US" sz="853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050" y="8695035"/>
            <a:ext cx="2949846" cy="285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58" dirty="0"/>
              <a:t>東京都健康長寿医療センター</a:t>
            </a:r>
            <a:r>
              <a:rPr lang="en-US" altLang="ja-JP" sz="1258" dirty="0"/>
              <a:t>CPC</a:t>
            </a:r>
            <a:r>
              <a:rPr lang="ja-JP" altLang="en-US" sz="1258" dirty="0"/>
              <a:t>委員会</a:t>
            </a:r>
            <a:endParaRPr lang="zh-CN" altLang="en-US" sz="1258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491"/>
            <a:ext cx="7010163" cy="38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9950" y="3798491"/>
            <a:ext cx="6218894" cy="34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1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ご多忙中</a:t>
            </a:r>
            <a:r>
              <a:rPr lang="ja-JP" altLang="en-US" sz="1617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かとは存じますが、多数の先生方のご来場をお待ちしています</a:t>
            </a:r>
            <a:endParaRPr lang="zh-CN" altLang="en-US" sz="1617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649" y="774155"/>
            <a:ext cx="6533175" cy="139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875" b="1" dirty="0"/>
          </a:p>
          <a:p>
            <a:r>
              <a:rPr lang="ja-JP" altLang="en-US" sz="2800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東京都健康長寿医療センター・豊島病院</a:t>
            </a:r>
            <a:endParaRPr lang="en-US" altLang="ja-JP" sz="2800" b="1" dirty="0">
              <a:solidFill>
                <a:srgbClr val="FBF9F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合同公開</a:t>
            </a:r>
            <a:r>
              <a:rPr lang="en-US" altLang="ja-JP" sz="2800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CPC</a:t>
            </a:r>
            <a:r>
              <a:rPr lang="ja-JP" altLang="en-US" sz="2800" b="1" dirty="0">
                <a:latin typeface="+mj-ea"/>
                <a:ea typeface="+mj-ea"/>
              </a:rPr>
              <a:t>　　</a:t>
            </a:r>
            <a:r>
              <a:rPr lang="ja-JP" altLang="en-US" sz="2800" b="1" dirty="0"/>
              <a:t>　　　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8028" y="9417235"/>
            <a:ext cx="1840568" cy="285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58" dirty="0" smtClean="0"/>
              <a:t>地域連携課 医療</a:t>
            </a:r>
            <a:r>
              <a:rPr lang="ja-JP" altLang="en-US" sz="1258" dirty="0"/>
              <a:t>連携係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383632" y="8935625"/>
            <a:ext cx="5751896" cy="479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58" dirty="0"/>
              <a:t>※</a:t>
            </a:r>
            <a:r>
              <a:rPr lang="ja-JP" altLang="en-US" sz="1258" dirty="0"/>
              <a:t>本公開</a:t>
            </a:r>
            <a:r>
              <a:rPr lang="en-US" altLang="ja-JP" sz="1258" dirty="0"/>
              <a:t>CPC</a:t>
            </a:r>
            <a:r>
              <a:rPr lang="ja-JP" altLang="en-US" sz="1258" dirty="0"/>
              <a:t>は日医生涯教育制度　</a:t>
            </a:r>
            <a:r>
              <a:rPr lang="en-US" altLang="ja-JP" sz="1258" dirty="0"/>
              <a:t>30</a:t>
            </a:r>
            <a:r>
              <a:rPr lang="ja-JP" altLang="en-US" sz="1258" dirty="0"/>
              <a:t>分で</a:t>
            </a:r>
            <a:r>
              <a:rPr lang="en-US" altLang="ja-JP" sz="1258" dirty="0"/>
              <a:t>0.5</a:t>
            </a:r>
            <a:r>
              <a:rPr lang="ja-JP" altLang="en-US" sz="1258" dirty="0"/>
              <a:t>単位</a:t>
            </a:r>
            <a:endParaRPr lang="en-US" altLang="ja-JP" sz="1258" dirty="0"/>
          </a:p>
          <a:p>
            <a:r>
              <a:rPr lang="ja-JP" altLang="en-US" sz="1258" dirty="0"/>
              <a:t>　（ホームページ：日本医師会生涯教育制度　体験学習　申請方法ご確認下さい）　</a:t>
            </a:r>
            <a:endParaRPr lang="zh-CN" altLang="en-US" sz="1258" dirty="0"/>
          </a:p>
        </p:txBody>
      </p:sp>
    </p:spTree>
    <p:extLst>
      <p:ext uri="{BB962C8B-B14F-4D97-AF65-F5344CB8AC3E}">
        <p14:creationId xmlns:p14="http://schemas.microsoft.com/office/powerpoint/2010/main" val="351852160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1265</TotalTime>
  <Words>84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HGPｺﾞｼｯｸE</vt:lpstr>
      <vt:lpstr>HGP創英角ｺﾞｼｯｸUB</vt:lpstr>
      <vt:lpstr>HGP創英角ｺﾞｼｯｸUB</vt:lpstr>
      <vt:lpstr>HGP創英角ﾎﾟｯﾌﾟ体</vt:lpstr>
      <vt:lpstr>ＭＳ Ｐゴシック</vt:lpstr>
      <vt:lpstr>ＭＳ Ｐゴシック</vt:lpstr>
      <vt:lpstr>宋体</vt:lpstr>
      <vt:lpstr>Calibri</vt:lpstr>
      <vt:lpstr>Calibri Light</vt:lpstr>
      <vt:lpstr>Wingdings 2</vt:lpstr>
      <vt:lpstr>HDOfficeLightV0</vt:lpstr>
      <vt:lpstr>1_HDOfficeLightV0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TMGHadmin</cp:lastModifiedBy>
  <cp:revision>64</cp:revision>
  <cp:lastPrinted>2024-06-11T05:21:17Z</cp:lastPrinted>
  <dcterms:created xsi:type="dcterms:W3CDTF">2018-01-17T04:13:28Z</dcterms:created>
  <dcterms:modified xsi:type="dcterms:W3CDTF">2024-07-19T05:58:38Z</dcterms:modified>
</cp:coreProperties>
</file>