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823" r:id="rId4"/>
  </p:sldMasterIdLst>
  <p:notesMasterIdLst>
    <p:notesMasterId r:id="rId19"/>
  </p:notesMasterIdLst>
  <p:handoutMasterIdLst>
    <p:handoutMasterId r:id="rId20"/>
  </p:handoutMasterIdLst>
  <p:sldIdLst>
    <p:sldId id="256" r:id="rId5"/>
    <p:sldId id="268" r:id="rId6"/>
    <p:sldId id="270" r:id="rId7"/>
    <p:sldId id="257" r:id="rId8"/>
    <p:sldId id="258" r:id="rId9"/>
    <p:sldId id="259" r:id="rId10"/>
    <p:sldId id="264" r:id="rId11"/>
    <p:sldId id="260" r:id="rId12"/>
    <p:sldId id="261" r:id="rId13"/>
    <p:sldId id="263" r:id="rId14"/>
    <p:sldId id="267" r:id="rId15"/>
    <p:sldId id="265" r:id="rId16"/>
    <p:sldId id="266" r:id="rId17"/>
    <p:sldId id="269" r:id="rId18"/>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0D92175-CB03-4BBA-60BC-AB6467B852ED}" name="近藤 由美子" initials="近藤" userId="S::y.kondoh@atl-systems.co.jp::46439797-28d5-468c-ab70-02064607a67a" providerId="AD"/>
  <p188:author id="{383BE583-E839-EF64-2580-216A0D706B58}" name="Satoshi Seino" initials="SS" userId="S::seino@tmig.or.jp::f4f19686-5cd2-4e65-9041-a0badf975574" providerId="AD"/>
  <p188:author id="{6DB77B90-624C-F21F-2339-993595D564E0}" name="Junta Takahashi" initials="j" userId="Junta Takahashi" providerId="None"/>
  <p188:author id="{D02A23A8-B7ED-0762-0A6B-6BC2F00C48B1}" name="倉岡 正高" initials="倉岡" userId="倉岡 正高" providerId="None"/>
  <p188:author id="{A4F0CFC1-F714-D025-AA52-E2135D4AEF2C}" name="高橋 淳太" initials="高橋" userId="高橋 淳太"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A8A973-B4A5-4DE8-8C75-393761DC9AD5}" v="480" dt="2022-03-23T13:56:10.1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627" autoAdjust="0"/>
  </p:normalViewPr>
  <p:slideViewPr>
    <p:cSldViewPr snapToGrid="0">
      <p:cViewPr varScale="1">
        <p:scale>
          <a:sx n="54" d="100"/>
          <a:sy n="54" d="100"/>
        </p:scale>
        <p:origin x="916" y="44"/>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E3635911-B27A-4783-9D1E-C9081D732405}"/>
              </a:ext>
            </a:extLst>
          </p:cNvPr>
          <p:cNvSpPr>
            <a:spLocks noGrp="1"/>
          </p:cNvSpPr>
          <p:nvPr>
            <p:ph type="hdr" sz="quarter"/>
          </p:nvPr>
        </p:nvSpPr>
        <p:spPr>
          <a:xfrm>
            <a:off x="1"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332A73B0-BC67-4219-B415-86D28D9B617D}"/>
              </a:ext>
            </a:extLst>
          </p:cNvPr>
          <p:cNvSpPr>
            <a:spLocks noGrp="1"/>
          </p:cNvSpPr>
          <p:nvPr>
            <p:ph type="dt" sz="quarter" idx="1"/>
          </p:nvPr>
        </p:nvSpPr>
        <p:spPr>
          <a:xfrm>
            <a:off x="3850444" y="0"/>
            <a:ext cx="2945659" cy="498056"/>
          </a:xfrm>
          <a:prstGeom prst="rect">
            <a:avLst/>
          </a:prstGeom>
        </p:spPr>
        <p:txBody>
          <a:bodyPr vert="horz" lIns="91440" tIns="45720" rIns="91440" bIns="45720" rtlCol="0"/>
          <a:lstStyle>
            <a:lvl1pPr algn="r">
              <a:defRPr sz="1200"/>
            </a:lvl1pPr>
          </a:lstStyle>
          <a:p>
            <a:fld id="{5C8A6A5F-84B8-4354-BA87-8DDFF2DDF2E6}" type="datetimeFigureOut">
              <a:rPr kumimoji="1" lang="ja-JP" altLang="en-US" smtClean="0"/>
              <a:t>2022/3/29</a:t>
            </a:fld>
            <a:endParaRPr kumimoji="1" lang="ja-JP" altLang="en-US"/>
          </a:p>
        </p:txBody>
      </p:sp>
      <p:sp>
        <p:nvSpPr>
          <p:cNvPr id="4" name="フッター プレースホルダー 3">
            <a:extLst>
              <a:ext uri="{FF2B5EF4-FFF2-40B4-BE49-F238E27FC236}">
                <a16:creationId xmlns:a16="http://schemas.microsoft.com/office/drawing/2014/main" id="{070584EF-5670-4473-9C50-25AC9B676445}"/>
              </a:ext>
            </a:extLst>
          </p:cNvPr>
          <p:cNvSpPr>
            <a:spLocks noGrp="1"/>
          </p:cNvSpPr>
          <p:nvPr>
            <p:ph type="ftr" sz="quarter" idx="2"/>
          </p:nvPr>
        </p:nvSpPr>
        <p:spPr>
          <a:xfrm>
            <a:off x="1" y="9428586"/>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A5CC0116-8758-4936-AE4E-87BC5EB6D85D}"/>
              </a:ext>
            </a:extLst>
          </p:cNvPr>
          <p:cNvSpPr>
            <a:spLocks noGrp="1"/>
          </p:cNvSpPr>
          <p:nvPr>
            <p:ph type="sldNum" sz="quarter" idx="3"/>
          </p:nvPr>
        </p:nvSpPr>
        <p:spPr>
          <a:xfrm>
            <a:off x="3850444" y="9428586"/>
            <a:ext cx="2945659" cy="498055"/>
          </a:xfrm>
          <a:prstGeom prst="rect">
            <a:avLst/>
          </a:prstGeom>
        </p:spPr>
        <p:txBody>
          <a:bodyPr vert="horz" lIns="91440" tIns="45720" rIns="91440" bIns="45720" rtlCol="0" anchor="b"/>
          <a:lstStyle>
            <a:lvl1pPr algn="r">
              <a:defRPr sz="1200"/>
            </a:lvl1pPr>
          </a:lstStyle>
          <a:p>
            <a:fld id="{B2E46BDB-CEE3-4342-AC2F-AB0DAE19A85E}" type="slidenum">
              <a:rPr kumimoji="1" lang="ja-JP" altLang="en-US" smtClean="0"/>
              <a:t>‹#›</a:t>
            </a:fld>
            <a:endParaRPr kumimoji="1" lang="ja-JP" altLang="en-US"/>
          </a:p>
        </p:txBody>
      </p:sp>
    </p:spTree>
    <p:extLst>
      <p:ext uri="{BB962C8B-B14F-4D97-AF65-F5344CB8AC3E}">
        <p14:creationId xmlns:p14="http://schemas.microsoft.com/office/powerpoint/2010/main" val="289173994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4" y="0"/>
            <a:ext cx="2945659" cy="498056"/>
          </a:xfrm>
          <a:prstGeom prst="rect">
            <a:avLst/>
          </a:prstGeom>
        </p:spPr>
        <p:txBody>
          <a:bodyPr vert="horz" lIns="91440" tIns="45720" rIns="91440" bIns="45720" rtlCol="0"/>
          <a:lstStyle>
            <a:lvl1pPr algn="r">
              <a:defRPr sz="1200"/>
            </a:lvl1pPr>
          </a:lstStyle>
          <a:p>
            <a:fld id="{EA1BD481-1456-4BE4-B588-B21F14620B5B}" type="datetimeFigureOut">
              <a:rPr kumimoji="1" lang="ja-JP" altLang="en-US" smtClean="0"/>
              <a:t>2022/3/29</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6"/>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4" y="9428586"/>
            <a:ext cx="2945659" cy="498055"/>
          </a:xfrm>
          <a:prstGeom prst="rect">
            <a:avLst/>
          </a:prstGeom>
        </p:spPr>
        <p:txBody>
          <a:bodyPr vert="horz" lIns="91440" tIns="45720" rIns="91440" bIns="45720" rtlCol="0" anchor="b"/>
          <a:lstStyle>
            <a:lvl1pPr algn="r">
              <a:defRPr sz="1200"/>
            </a:lvl1pPr>
          </a:lstStyle>
          <a:p>
            <a:fld id="{5846820D-047A-44E5-B5F7-B025C91F27E0}" type="slidenum">
              <a:rPr kumimoji="1" lang="ja-JP" altLang="en-US" smtClean="0"/>
              <a:t>‹#›</a:t>
            </a:fld>
            <a:endParaRPr kumimoji="1" lang="ja-JP" altLang="en-US"/>
          </a:p>
        </p:txBody>
      </p:sp>
    </p:spTree>
    <p:extLst>
      <p:ext uri="{BB962C8B-B14F-4D97-AF65-F5344CB8AC3E}">
        <p14:creationId xmlns:p14="http://schemas.microsoft.com/office/powerpoint/2010/main" val="26879871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652574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5306466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a:p>
        </p:txBody>
      </p:sp>
    </p:spTree>
    <p:extLst>
      <p:ext uri="{BB962C8B-B14F-4D97-AF65-F5344CB8AC3E}">
        <p14:creationId xmlns:p14="http://schemas.microsoft.com/office/powerpoint/2010/main" val="32656543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339131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200" dirty="0">
              <a:latin typeface="ＭＳ ゴシック" panose="020B0609070205080204" pitchFamily="49" charset="-128"/>
              <a:ea typeface="ＭＳ ゴシック" panose="020B0609070205080204" pitchFamily="49" charset="-128"/>
            </a:endParaRPr>
          </a:p>
          <a:p>
            <a:endParaRPr kumimoji="1" lang="ja-JP" altLang="en-US" dirty="0"/>
          </a:p>
        </p:txBody>
      </p:sp>
    </p:spTree>
    <p:extLst>
      <p:ext uri="{BB962C8B-B14F-4D97-AF65-F5344CB8AC3E}">
        <p14:creationId xmlns:p14="http://schemas.microsoft.com/office/powerpoint/2010/main" val="25191801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776300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900534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27818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125901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84349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532439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Tree>
    <p:extLst>
      <p:ext uri="{BB962C8B-B14F-4D97-AF65-F5344CB8AC3E}">
        <p14:creationId xmlns:p14="http://schemas.microsoft.com/office/powerpoint/2010/main" val="634669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627958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441156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ja-JP" altLang="en-US"/>
              <a:t>マスター タイトルの書式設定</a:t>
            </a:r>
            <a:endParaRPr lang="en-US"/>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lvl1pPr>
              <a:defRPr>
                <a:solidFill>
                  <a:srgbClr val="FFFFFF"/>
                </a:solidFill>
              </a:defRPr>
            </a:lvl1pPr>
          </a:lstStyle>
          <a:p>
            <a:fld id="{73983F52-93C0-4122-8EC1-BB93453E9369}" type="datetime1">
              <a:rPr kumimoji="1" lang="ja-JP" altLang="en-US" smtClean="0"/>
              <a:t>2022/3/29</a:t>
            </a:fld>
            <a:endParaRPr kumimoji="1" lang="ja-JP" altLang="en-US"/>
          </a:p>
        </p:txBody>
      </p:sp>
      <p:sp>
        <p:nvSpPr>
          <p:cNvPr id="5" name="Footer Placeholder 4"/>
          <p:cNvSpPr>
            <a:spLocks noGrp="1"/>
          </p:cNvSpPr>
          <p:nvPr>
            <p:ph type="ftr" sz="quarter" idx="11"/>
          </p:nvPr>
        </p:nvSpPr>
        <p:spPr/>
        <p:txBody>
          <a:bodyPr/>
          <a:lstStyle>
            <a:lvl1pPr>
              <a:defRPr>
                <a:solidFill>
                  <a:srgbClr val="FFFFFF"/>
                </a:solidFill>
              </a:defRPr>
            </a:lvl1pPr>
          </a:lstStyle>
          <a:p>
            <a:r>
              <a:rPr kumimoji="1" lang="en-US" altLang="ja-JP"/>
              <a:t>©</a:t>
            </a:r>
            <a:r>
              <a:rPr kumimoji="1" lang="ja-JP" altLang="en-US"/>
              <a:t>東京都健康長寿医療センター研究所</a:t>
            </a: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582D430-5065-4924-AFD1-5B347984A761}" type="slidenum">
              <a:rPr kumimoji="1" lang="ja-JP" altLang="en-US" smtClean="0"/>
              <a:t>‹#›</a:t>
            </a:fld>
            <a:endParaRPr kumimoji="1" lang="ja-JP" alt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0488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4AED7AD3-D5B9-4ED7-94A2-B155EDB18D16}" type="datetime1">
              <a:rPr kumimoji="1" lang="ja-JP" altLang="en-US" smtClean="0"/>
              <a:t>2022/3/29</a:t>
            </a:fld>
            <a:endParaRPr kumimoji="1" lang="ja-JP" altLang="en-US"/>
          </a:p>
        </p:txBody>
      </p:sp>
      <p:sp>
        <p:nvSpPr>
          <p:cNvPr id="5" name="Footer Placeholder 4"/>
          <p:cNvSpPr>
            <a:spLocks noGrp="1"/>
          </p:cNvSpPr>
          <p:nvPr>
            <p:ph type="ftr" sz="quarter" idx="11"/>
          </p:nvPr>
        </p:nvSpPr>
        <p:spPr/>
        <p:txBody>
          <a:bodyPr/>
          <a:lstStyle/>
          <a:p>
            <a:r>
              <a:rPr kumimoji="1" lang="en-US" altLang="ja-JP"/>
              <a:t>©</a:t>
            </a:r>
            <a:r>
              <a:rPr kumimoji="1" lang="ja-JP" altLang="en-US"/>
              <a:t>東京都健康長寿医療センター研究所</a:t>
            </a:r>
          </a:p>
        </p:txBody>
      </p:sp>
      <p:sp>
        <p:nvSpPr>
          <p:cNvPr id="6" name="Slide Number Placeholder 5"/>
          <p:cNvSpPr>
            <a:spLocks noGrp="1"/>
          </p:cNvSpPr>
          <p:nvPr>
            <p:ph type="sldNum" sz="quarter" idx="12"/>
          </p:nvPr>
        </p:nvSpPr>
        <p:spPr/>
        <p:txBody>
          <a:bodyPr/>
          <a:lstStyle/>
          <a:p>
            <a:fld id="{5582D430-5065-4924-AFD1-5B347984A761}" type="slidenum">
              <a:rPr kumimoji="1" lang="ja-JP" altLang="en-US" smtClean="0"/>
              <a:t>‹#›</a:t>
            </a:fld>
            <a:endParaRPr kumimoji="1" lang="ja-JP" altLang="en-US"/>
          </a:p>
        </p:txBody>
      </p:sp>
    </p:spTree>
    <p:extLst>
      <p:ext uri="{BB962C8B-B14F-4D97-AF65-F5344CB8AC3E}">
        <p14:creationId xmlns:p14="http://schemas.microsoft.com/office/powerpoint/2010/main" val="4191354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54E95FA-2B87-46EB-B275-0EAA6B899931}" type="datetime1">
              <a:rPr kumimoji="1" lang="ja-JP" altLang="en-US" smtClean="0"/>
              <a:t>2022/3/29</a:t>
            </a:fld>
            <a:endParaRPr kumimoji="1" lang="ja-JP" altLang="en-US"/>
          </a:p>
        </p:txBody>
      </p:sp>
      <p:sp>
        <p:nvSpPr>
          <p:cNvPr id="5" name="Footer Placeholder 4"/>
          <p:cNvSpPr>
            <a:spLocks noGrp="1"/>
          </p:cNvSpPr>
          <p:nvPr>
            <p:ph type="ftr" sz="quarter" idx="11"/>
          </p:nvPr>
        </p:nvSpPr>
        <p:spPr/>
        <p:txBody>
          <a:bodyPr/>
          <a:lstStyle/>
          <a:p>
            <a:r>
              <a:rPr kumimoji="1" lang="en-US" altLang="ja-JP"/>
              <a:t>©</a:t>
            </a:r>
            <a:r>
              <a:rPr kumimoji="1" lang="ja-JP" altLang="en-US"/>
              <a:t>東京都健康長寿医療センター研究所</a:t>
            </a:r>
          </a:p>
        </p:txBody>
      </p:sp>
      <p:sp>
        <p:nvSpPr>
          <p:cNvPr id="6" name="Slide Number Placeholder 5"/>
          <p:cNvSpPr>
            <a:spLocks noGrp="1"/>
          </p:cNvSpPr>
          <p:nvPr>
            <p:ph type="sldNum" sz="quarter" idx="12"/>
          </p:nvPr>
        </p:nvSpPr>
        <p:spPr/>
        <p:txBody>
          <a:bodyPr/>
          <a:lstStyle/>
          <a:p>
            <a:fld id="{5582D430-5065-4924-AFD1-5B347984A761}" type="slidenum">
              <a:rPr kumimoji="1" lang="ja-JP" altLang="en-US" smtClean="0"/>
              <a:t>‹#›</a:t>
            </a:fld>
            <a:endParaRPr kumimoji="1" lang="ja-JP" altLang="en-US"/>
          </a:p>
        </p:txBody>
      </p:sp>
    </p:spTree>
    <p:extLst>
      <p:ext uri="{BB962C8B-B14F-4D97-AF65-F5344CB8AC3E}">
        <p14:creationId xmlns:p14="http://schemas.microsoft.com/office/powerpoint/2010/main" val="2550967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2E16D7E0-0895-41BE-B389-CC6A140A71B0}" type="datetime1">
              <a:rPr kumimoji="1" lang="ja-JP" altLang="en-US" smtClean="0"/>
              <a:t>2022/3/29</a:t>
            </a:fld>
            <a:endParaRPr kumimoji="1" lang="ja-JP" altLang="en-US"/>
          </a:p>
        </p:txBody>
      </p:sp>
      <p:sp>
        <p:nvSpPr>
          <p:cNvPr id="5" name="Footer Placeholder 4"/>
          <p:cNvSpPr>
            <a:spLocks noGrp="1"/>
          </p:cNvSpPr>
          <p:nvPr>
            <p:ph type="ftr" sz="quarter" idx="11"/>
          </p:nvPr>
        </p:nvSpPr>
        <p:spPr/>
        <p:txBody>
          <a:bodyPr/>
          <a:lstStyle/>
          <a:p>
            <a:r>
              <a:rPr kumimoji="1" lang="en-US" altLang="ja-JP"/>
              <a:t>©</a:t>
            </a:r>
            <a:r>
              <a:rPr kumimoji="1" lang="ja-JP" altLang="en-US"/>
              <a:t>東京都健康長寿医療センター研究所</a:t>
            </a:r>
          </a:p>
        </p:txBody>
      </p:sp>
      <p:sp>
        <p:nvSpPr>
          <p:cNvPr id="6" name="Slide Number Placeholder 5"/>
          <p:cNvSpPr>
            <a:spLocks noGrp="1"/>
          </p:cNvSpPr>
          <p:nvPr>
            <p:ph type="sldNum" sz="quarter" idx="12"/>
          </p:nvPr>
        </p:nvSpPr>
        <p:spPr/>
        <p:txBody>
          <a:bodyPr/>
          <a:lstStyle/>
          <a:p>
            <a:fld id="{5582D430-5065-4924-AFD1-5B347984A761}" type="slidenum">
              <a:rPr kumimoji="1" lang="ja-JP" altLang="en-US" smtClean="0"/>
              <a:t>‹#›</a:t>
            </a:fld>
            <a:endParaRPr kumimoji="1" lang="ja-JP" altLang="en-US"/>
          </a:p>
        </p:txBody>
      </p:sp>
    </p:spTree>
    <p:extLst>
      <p:ext uri="{BB962C8B-B14F-4D97-AF65-F5344CB8AC3E}">
        <p14:creationId xmlns:p14="http://schemas.microsoft.com/office/powerpoint/2010/main" val="515965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ja-JP" altLang="en-US"/>
              <a:t>マスター タイトルの書式設定</a:t>
            </a:r>
            <a:endParaRPr lang="en-US"/>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B29A5A9-1558-4195-B62E-F827D21CE535}" type="datetime1">
              <a:rPr kumimoji="1" lang="ja-JP" altLang="en-US" smtClean="0"/>
              <a:t>2022/3/29</a:t>
            </a:fld>
            <a:endParaRPr kumimoji="1" lang="ja-JP" altLang="en-US"/>
          </a:p>
        </p:txBody>
      </p:sp>
      <p:sp>
        <p:nvSpPr>
          <p:cNvPr id="5" name="Footer Placeholder 4"/>
          <p:cNvSpPr>
            <a:spLocks noGrp="1"/>
          </p:cNvSpPr>
          <p:nvPr>
            <p:ph type="ftr" sz="quarter" idx="11"/>
          </p:nvPr>
        </p:nvSpPr>
        <p:spPr/>
        <p:txBody>
          <a:bodyPr/>
          <a:lstStyle/>
          <a:p>
            <a:r>
              <a:rPr kumimoji="1" lang="en-US" altLang="ja-JP"/>
              <a:t>©</a:t>
            </a:r>
            <a:r>
              <a:rPr kumimoji="1" lang="ja-JP" altLang="en-US"/>
              <a:t>東京都健康長寿医療センター研究所</a:t>
            </a:r>
          </a:p>
        </p:txBody>
      </p:sp>
      <p:sp>
        <p:nvSpPr>
          <p:cNvPr id="6" name="Slide Number Placeholder 5"/>
          <p:cNvSpPr>
            <a:spLocks noGrp="1"/>
          </p:cNvSpPr>
          <p:nvPr>
            <p:ph type="sldNum" sz="quarter" idx="12"/>
          </p:nvPr>
        </p:nvSpPr>
        <p:spPr/>
        <p:txBody>
          <a:bodyPr/>
          <a:lstStyle/>
          <a:p>
            <a:fld id="{5582D430-5065-4924-AFD1-5B347984A761}" type="slidenum">
              <a:rPr kumimoji="1" lang="ja-JP" altLang="en-US" smtClean="0"/>
              <a:t>‹#›</a:t>
            </a:fld>
            <a:endParaRPr kumimoji="1" lang="ja-JP" alt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9910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32D6D86B-1699-4103-81F1-7D0257C3B74B}" type="datetime1">
              <a:rPr kumimoji="1" lang="ja-JP" altLang="en-US" smtClean="0"/>
              <a:t>2022/3/29</a:t>
            </a:fld>
            <a:endParaRPr kumimoji="1" lang="ja-JP" altLang="en-US"/>
          </a:p>
        </p:txBody>
      </p:sp>
      <p:sp>
        <p:nvSpPr>
          <p:cNvPr id="6" name="Footer Placeholder 5"/>
          <p:cNvSpPr>
            <a:spLocks noGrp="1"/>
          </p:cNvSpPr>
          <p:nvPr>
            <p:ph type="ftr" sz="quarter" idx="11"/>
          </p:nvPr>
        </p:nvSpPr>
        <p:spPr/>
        <p:txBody>
          <a:bodyPr/>
          <a:lstStyle/>
          <a:p>
            <a:r>
              <a:rPr kumimoji="1" lang="en-US" altLang="ja-JP"/>
              <a:t>©</a:t>
            </a:r>
            <a:r>
              <a:rPr kumimoji="1" lang="ja-JP" altLang="en-US"/>
              <a:t>東京都健康長寿医療センター研究所</a:t>
            </a:r>
          </a:p>
        </p:txBody>
      </p:sp>
      <p:sp>
        <p:nvSpPr>
          <p:cNvPr id="7" name="Slide Number Placeholder 6"/>
          <p:cNvSpPr>
            <a:spLocks noGrp="1"/>
          </p:cNvSpPr>
          <p:nvPr>
            <p:ph type="sldNum" sz="quarter" idx="12"/>
          </p:nvPr>
        </p:nvSpPr>
        <p:spPr/>
        <p:txBody>
          <a:bodyPr/>
          <a:lstStyle/>
          <a:p>
            <a:fld id="{5582D430-5065-4924-AFD1-5B347984A761}" type="slidenum">
              <a:rPr kumimoji="1" lang="ja-JP" altLang="en-US" smtClean="0"/>
              <a:t>‹#›</a:t>
            </a:fld>
            <a:endParaRPr kumimoji="1" lang="ja-JP" altLang="en-US"/>
          </a:p>
        </p:txBody>
      </p:sp>
    </p:spTree>
    <p:extLst>
      <p:ext uri="{BB962C8B-B14F-4D97-AF65-F5344CB8AC3E}">
        <p14:creationId xmlns:p14="http://schemas.microsoft.com/office/powerpoint/2010/main" val="2087406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29816D90-58EF-4505-AA00-323605422CD1}" type="datetime1">
              <a:rPr kumimoji="1" lang="ja-JP" altLang="en-US" smtClean="0"/>
              <a:t>2022/3/29</a:t>
            </a:fld>
            <a:endParaRPr kumimoji="1" lang="ja-JP" altLang="en-US"/>
          </a:p>
        </p:txBody>
      </p:sp>
      <p:sp>
        <p:nvSpPr>
          <p:cNvPr id="8" name="Footer Placeholder 7"/>
          <p:cNvSpPr>
            <a:spLocks noGrp="1"/>
          </p:cNvSpPr>
          <p:nvPr>
            <p:ph type="ftr" sz="quarter" idx="11"/>
          </p:nvPr>
        </p:nvSpPr>
        <p:spPr/>
        <p:txBody>
          <a:bodyPr/>
          <a:lstStyle/>
          <a:p>
            <a:r>
              <a:rPr kumimoji="1" lang="en-US" altLang="ja-JP"/>
              <a:t>©</a:t>
            </a:r>
            <a:r>
              <a:rPr kumimoji="1" lang="ja-JP" altLang="en-US"/>
              <a:t>東京都健康長寿医療センター研究所</a:t>
            </a:r>
          </a:p>
        </p:txBody>
      </p:sp>
      <p:sp>
        <p:nvSpPr>
          <p:cNvPr id="9" name="Slide Number Placeholder 8"/>
          <p:cNvSpPr>
            <a:spLocks noGrp="1"/>
          </p:cNvSpPr>
          <p:nvPr>
            <p:ph type="sldNum" sz="quarter" idx="12"/>
          </p:nvPr>
        </p:nvSpPr>
        <p:spPr/>
        <p:txBody>
          <a:bodyPr/>
          <a:lstStyle/>
          <a:p>
            <a:fld id="{5582D430-5065-4924-AFD1-5B347984A761}" type="slidenum">
              <a:rPr kumimoji="1" lang="ja-JP" altLang="en-US" smtClean="0"/>
              <a:t>‹#›</a:t>
            </a:fld>
            <a:endParaRPr kumimoji="1" lang="ja-JP" altLang="en-US"/>
          </a:p>
        </p:txBody>
      </p:sp>
    </p:spTree>
    <p:extLst>
      <p:ext uri="{BB962C8B-B14F-4D97-AF65-F5344CB8AC3E}">
        <p14:creationId xmlns:p14="http://schemas.microsoft.com/office/powerpoint/2010/main" val="3088641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06478CFB-1957-4F14-B52A-BCC3F0D606C4}" type="datetime1">
              <a:rPr kumimoji="1" lang="ja-JP" altLang="en-US" smtClean="0"/>
              <a:t>2022/3/29</a:t>
            </a:fld>
            <a:endParaRPr kumimoji="1" lang="ja-JP" altLang="en-US"/>
          </a:p>
        </p:txBody>
      </p:sp>
      <p:sp>
        <p:nvSpPr>
          <p:cNvPr id="4" name="Footer Placeholder 3"/>
          <p:cNvSpPr>
            <a:spLocks noGrp="1"/>
          </p:cNvSpPr>
          <p:nvPr>
            <p:ph type="ftr" sz="quarter" idx="11"/>
          </p:nvPr>
        </p:nvSpPr>
        <p:spPr/>
        <p:txBody>
          <a:bodyPr/>
          <a:lstStyle/>
          <a:p>
            <a:r>
              <a:rPr kumimoji="1" lang="en-US" altLang="ja-JP"/>
              <a:t>©</a:t>
            </a:r>
            <a:r>
              <a:rPr kumimoji="1" lang="ja-JP" altLang="en-US"/>
              <a:t>東京都健康長寿医療センター研究所</a:t>
            </a:r>
          </a:p>
        </p:txBody>
      </p:sp>
      <p:sp>
        <p:nvSpPr>
          <p:cNvPr id="5" name="Slide Number Placeholder 4"/>
          <p:cNvSpPr>
            <a:spLocks noGrp="1"/>
          </p:cNvSpPr>
          <p:nvPr>
            <p:ph type="sldNum" sz="quarter" idx="12"/>
          </p:nvPr>
        </p:nvSpPr>
        <p:spPr/>
        <p:txBody>
          <a:bodyPr/>
          <a:lstStyle/>
          <a:p>
            <a:fld id="{5582D430-5065-4924-AFD1-5B347984A761}" type="slidenum">
              <a:rPr kumimoji="1" lang="ja-JP" altLang="en-US" smtClean="0"/>
              <a:t>‹#›</a:t>
            </a:fld>
            <a:endParaRPr kumimoji="1" lang="ja-JP" altLang="en-US"/>
          </a:p>
        </p:txBody>
      </p:sp>
    </p:spTree>
    <p:extLst>
      <p:ext uri="{BB962C8B-B14F-4D97-AF65-F5344CB8AC3E}">
        <p14:creationId xmlns:p14="http://schemas.microsoft.com/office/powerpoint/2010/main" val="979116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C190E7-8E56-4318-8455-3936D70CC4F0}" type="datetime1">
              <a:rPr kumimoji="1" lang="ja-JP" altLang="en-US" smtClean="0"/>
              <a:t>2022/3/29</a:t>
            </a:fld>
            <a:endParaRPr kumimoji="1" lang="ja-JP" altLang="en-US"/>
          </a:p>
        </p:txBody>
      </p:sp>
      <p:sp>
        <p:nvSpPr>
          <p:cNvPr id="3" name="Footer Placeholder 2"/>
          <p:cNvSpPr>
            <a:spLocks noGrp="1"/>
          </p:cNvSpPr>
          <p:nvPr>
            <p:ph type="ftr" sz="quarter" idx="11"/>
          </p:nvPr>
        </p:nvSpPr>
        <p:spPr/>
        <p:txBody>
          <a:bodyPr/>
          <a:lstStyle/>
          <a:p>
            <a:r>
              <a:rPr kumimoji="1" lang="en-US" altLang="ja-JP"/>
              <a:t>©</a:t>
            </a:r>
            <a:r>
              <a:rPr kumimoji="1" lang="ja-JP" altLang="en-US"/>
              <a:t>東京都健康長寿医療センター研究所</a:t>
            </a:r>
          </a:p>
        </p:txBody>
      </p:sp>
      <p:sp>
        <p:nvSpPr>
          <p:cNvPr id="4" name="Slide Number Placeholder 3"/>
          <p:cNvSpPr>
            <a:spLocks noGrp="1"/>
          </p:cNvSpPr>
          <p:nvPr>
            <p:ph type="sldNum" sz="quarter" idx="12"/>
          </p:nvPr>
        </p:nvSpPr>
        <p:spPr/>
        <p:txBody>
          <a:bodyPr/>
          <a:lstStyle/>
          <a:p>
            <a:fld id="{5582D430-5065-4924-AFD1-5B347984A761}" type="slidenum">
              <a:rPr kumimoji="1" lang="ja-JP" altLang="en-US" smtClean="0"/>
              <a:t>‹#›</a:t>
            </a:fld>
            <a:endParaRPr kumimoji="1" lang="ja-JP" altLang="en-US"/>
          </a:p>
        </p:txBody>
      </p:sp>
    </p:spTree>
    <p:extLst>
      <p:ext uri="{BB962C8B-B14F-4D97-AF65-F5344CB8AC3E}">
        <p14:creationId xmlns:p14="http://schemas.microsoft.com/office/powerpoint/2010/main" val="405274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ja-JP" altLang="en-US"/>
              <a:t>マスター タイトルの書式設定</a:t>
            </a:r>
            <a:endParaRPr lang="en-US"/>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79EC1E3-BE37-4498-B4B8-B9222A5767CB}" type="datetime1">
              <a:rPr kumimoji="1" lang="ja-JP" altLang="en-US" smtClean="0"/>
              <a:t>2022/3/29</a:t>
            </a:fld>
            <a:endParaRPr kumimoji="1" lang="ja-JP" altLang="en-US"/>
          </a:p>
        </p:txBody>
      </p:sp>
      <p:sp>
        <p:nvSpPr>
          <p:cNvPr id="6" name="Footer Placeholder 5"/>
          <p:cNvSpPr>
            <a:spLocks noGrp="1"/>
          </p:cNvSpPr>
          <p:nvPr>
            <p:ph type="ftr" sz="quarter" idx="11"/>
          </p:nvPr>
        </p:nvSpPr>
        <p:spPr/>
        <p:txBody>
          <a:bodyPr/>
          <a:lstStyle/>
          <a:p>
            <a:r>
              <a:rPr kumimoji="1" lang="en-US" altLang="ja-JP"/>
              <a:t>©</a:t>
            </a:r>
            <a:r>
              <a:rPr kumimoji="1" lang="ja-JP" altLang="en-US"/>
              <a:t>東京都健康長寿医療センター研究所</a:t>
            </a:r>
          </a:p>
        </p:txBody>
      </p:sp>
      <p:sp>
        <p:nvSpPr>
          <p:cNvPr id="7" name="Slide Number Placeholder 6"/>
          <p:cNvSpPr>
            <a:spLocks noGrp="1"/>
          </p:cNvSpPr>
          <p:nvPr>
            <p:ph type="sldNum" sz="quarter" idx="12"/>
          </p:nvPr>
        </p:nvSpPr>
        <p:spPr/>
        <p:txBody>
          <a:bodyPr/>
          <a:lstStyle/>
          <a:p>
            <a:fld id="{5582D430-5065-4924-AFD1-5B347984A761}" type="slidenum">
              <a:rPr kumimoji="1" lang="ja-JP" altLang="en-US" smtClean="0"/>
              <a:t>‹#›</a:t>
            </a:fld>
            <a:endParaRPr kumimoji="1" lang="ja-JP" altLang="en-US"/>
          </a:p>
        </p:txBody>
      </p:sp>
    </p:spTree>
    <p:extLst>
      <p:ext uri="{BB962C8B-B14F-4D97-AF65-F5344CB8AC3E}">
        <p14:creationId xmlns:p14="http://schemas.microsoft.com/office/powerpoint/2010/main" val="2184167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42A3A8-5C06-4606-B089-5F28A0DEB80C}" type="datetime1">
              <a:rPr kumimoji="1" lang="ja-JP" altLang="en-US" smtClean="0"/>
              <a:t>2022/3/29</a:t>
            </a:fld>
            <a:endParaRPr kumimoji="1" lang="ja-JP" altLang="en-US"/>
          </a:p>
        </p:txBody>
      </p:sp>
      <p:sp>
        <p:nvSpPr>
          <p:cNvPr id="6" name="Footer Placeholder 5"/>
          <p:cNvSpPr>
            <a:spLocks noGrp="1"/>
          </p:cNvSpPr>
          <p:nvPr>
            <p:ph type="ftr" sz="quarter" idx="11"/>
          </p:nvPr>
        </p:nvSpPr>
        <p:spPr/>
        <p:txBody>
          <a:bodyPr/>
          <a:lstStyle/>
          <a:p>
            <a:r>
              <a:rPr kumimoji="1" lang="en-US" altLang="ja-JP"/>
              <a:t>©</a:t>
            </a:r>
            <a:r>
              <a:rPr kumimoji="1" lang="ja-JP" altLang="en-US"/>
              <a:t>東京都健康長寿医療センター研究所</a:t>
            </a:r>
          </a:p>
        </p:txBody>
      </p:sp>
      <p:sp>
        <p:nvSpPr>
          <p:cNvPr id="7" name="Slide Number Placeholder 6"/>
          <p:cNvSpPr>
            <a:spLocks noGrp="1"/>
          </p:cNvSpPr>
          <p:nvPr>
            <p:ph type="sldNum" sz="quarter" idx="12"/>
          </p:nvPr>
        </p:nvSpPr>
        <p:spPr/>
        <p:txBody>
          <a:bodyPr/>
          <a:lstStyle/>
          <a:p>
            <a:fld id="{5582D430-5065-4924-AFD1-5B347984A761}" type="slidenum">
              <a:rPr kumimoji="1" lang="ja-JP" altLang="en-US" smtClean="0"/>
              <a:t>‹#›</a:t>
            </a:fld>
            <a:endParaRPr kumimoji="1" lang="ja-JP" altLang="en-US"/>
          </a:p>
        </p:txBody>
      </p:sp>
    </p:spTree>
    <p:extLst>
      <p:ext uri="{BB962C8B-B14F-4D97-AF65-F5344CB8AC3E}">
        <p14:creationId xmlns:p14="http://schemas.microsoft.com/office/powerpoint/2010/main" val="251238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00FB8E8-AA91-482A-AD35-E17828DB3B9E}" type="datetime1">
              <a:rPr kumimoji="1" lang="ja-JP" altLang="en-US" smtClean="0"/>
              <a:t>2022/3/29</a:t>
            </a:fld>
            <a:endParaRPr kumimoji="1" lang="ja-JP" alt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r>
              <a:rPr kumimoji="1" lang="en-US" altLang="ja-JP"/>
              <a:t>©</a:t>
            </a:r>
            <a:r>
              <a:rPr kumimoji="1" lang="ja-JP" altLang="en-US"/>
              <a:t>東京都健康長寿医療センター研究所</a:t>
            </a:r>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5582D430-5065-4924-AFD1-5B347984A761}" type="slidenum">
              <a:rPr kumimoji="1" lang="ja-JP" altLang="en-US" smtClean="0"/>
              <a:t>‹#›</a:t>
            </a:fld>
            <a:endParaRPr kumimoji="1" lang="ja-JP" altLang="en-US"/>
          </a:p>
        </p:txBody>
      </p:sp>
    </p:spTree>
    <p:extLst>
      <p:ext uri="{BB962C8B-B14F-4D97-AF65-F5344CB8AC3E}">
        <p14:creationId xmlns:p14="http://schemas.microsoft.com/office/powerpoint/2010/main" val="438817559"/>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Lst>
  <p:hf hdr="0" dt="0"/>
  <p:txStyles>
    <p:titleStyle>
      <a:lvl1pPr algn="l" defTabSz="914400" rtl="0" eaLnBrk="1" latinLnBrk="0" hangingPunct="1">
        <a:lnSpc>
          <a:spcPct val="90000"/>
        </a:lnSpc>
        <a:spcBef>
          <a:spcPct val="0"/>
        </a:spcBef>
        <a:buNone/>
        <a:defRPr kumimoji="1"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kumimoji="1"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600" kern="1200">
          <a:solidFill>
            <a:schemeClr val="accent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405AC0-F7A7-4B6A-9769-81F4DD3C9AAF}"/>
              </a:ext>
            </a:extLst>
          </p:cNvPr>
          <p:cNvSpPr>
            <a:spLocks noGrp="1"/>
          </p:cNvSpPr>
          <p:nvPr>
            <p:ph type="title"/>
          </p:nvPr>
        </p:nvSpPr>
        <p:spPr>
          <a:xfrm>
            <a:off x="1158240" y="2258757"/>
            <a:ext cx="9875520" cy="1356360"/>
          </a:xfrm>
        </p:spPr>
        <p:txBody>
          <a:bodyPr>
            <a:normAutofit fontScale="90000"/>
          </a:bodyPr>
          <a:lstStyle/>
          <a:p>
            <a:pPr algn="ctr"/>
            <a:r>
              <a:rPr kumimoji="1" lang="ja-JP" altLang="en-US" sz="4800"/>
              <a:t>通いの場評価シート</a:t>
            </a:r>
            <a:br>
              <a:rPr kumimoji="1" lang="en-US" altLang="ja-JP" sz="4800"/>
            </a:br>
            <a:r>
              <a:rPr kumimoji="1" lang="ja-JP" altLang="en-US" sz="4800"/>
              <a:t>操作マニュアル</a:t>
            </a:r>
          </a:p>
        </p:txBody>
      </p:sp>
      <p:sp>
        <p:nvSpPr>
          <p:cNvPr id="3" name="字幕 2">
            <a:extLst>
              <a:ext uri="{FF2B5EF4-FFF2-40B4-BE49-F238E27FC236}">
                <a16:creationId xmlns:a16="http://schemas.microsoft.com/office/drawing/2014/main" id="{08391618-4D2E-440D-BBCD-84D71FE5018E}"/>
              </a:ext>
            </a:extLst>
          </p:cNvPr>
          <p:cNvSpPr>
            <a:spLocks noGrp="1"/>
          </p:cNvSpPr>
          <p:nvPr>
            <p:ph type="subTitle" idx="4294967295"/>
          </p:nvPr>
        </p:nvSpPr>
        <p:spPr>
          <a:xfrm>
            <a:off x="0" y="5417515"/>
            <a:ext cx="11963400" cy="698500"/>
          </a:xfrm>
        </p:spPr>
        <p:txBody>
          <a:bodyPr>
            <a:normAutofit lnSpcReduction="10000"/>
          </a:bodyPr>
          <a:lstStyle/>
          <a:p>
            <a:pPr marL="45720" indent="0" algn="ctr">
              <a:buNone/>
            </a:pPr>
            <a:r>
              <a:rPr kumimoji="1" lang="en-US" altLang="ja-JP" sz="1600" dirty="0">
                <a:latin typeface="+mn-ea"/>
              </a:rPr>
              <a:t>Ver.1.0</a:t>
            </a:r>
          </a:p>
          <a:p>
            <a:pPr marL="45720" indent="0" algn="ctr">
              <a:buNone/>
            </a:pPr>
            <a:r>
              <a:rPr lang="ja-JP" altLang="en-US" sz="1600" dirty="0"/>
              <a:t>最終更新日：</a:t>
            </a:r>
            <a:r>
              <a:rPr lang="en-US" altLang="ja-JP" sz="1600" dirty="0">
                <a:latin typeface="+mj-ea"/>
                <a:ea typeface="+mj-ea"/>
              </a:rPr>
              <a:t>2022/3/29</a:t>
            </a:r>
            <a:endParaRPr kumimoji="1" lang="ja-JP" altLang="en-US" sz="1600" dirty="0">
              <a:latin typeface="+mj-ea"/>
              <a:ea typeface="+mj-ea"/>
            </a:endParaRPr>
          </a:p>
        </p:txBody>
      </p:sp>
      <p:sp>
        <p:nvSpPr>
          <p:cNvPr id="5" name="フッター プレースホルダー 2">
            <a:extLst>
              <a:ext uri="{FF2B5EF4-FFF2-40B4-BE49-F238E27FC236}">
                <a16:creationId xmlns:a16="http://schemas.microsoft.com/office/drawing/2014/main" id="{280DE912-98FC-46DE-834C-FE5E745ED6F4}"/>
              </a:ext>
            </a:extLst>
          </p:cNvPr>
          <p:cNvSpPr txBox="1">
            <a:spLocks/>
          </p:cNvSpPr>
          <p:nvPr/>
        </p:nvSpPr>
        <p:spPr>
          <a:xfrm>
            <a:off x="3829168" y="6614255"/>
            <a:ext cx="4717774" cy="243746"/>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a:solidFill>
                  <a:schemeClr val="bg1"/>
                </a:solidFill>
              </a:rPr>
              <a:t>©</a:t>
            </a:r>
            <a:r>
              <a:rPr kumimoji="1" lang="ja-JP" altLang="en-US">
                <a:solidFill>
                  <a:schemeClr val="bg1"/>
                </a:solidFill>
              </a:rPr>
              <a:t>東京都健康長寿医療センター研究所</a:t>
            </a:r>
          </a:p>
        </p:txBody>
      </p:sp>
    </p:spTree>
    <p:extLst>
      <p:ext uri="{BB962C8B-B14F-4D97-AF65-F5344CB8AC3E}">
        <p14:creationId xmlns:p14="http://schemas.microsoft.com/office/powerpoint/2010/main" val="3658533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8E6F777A-AB07-4305-B56B-5B8C95B31680}"/>
              </a:ext>
            </a:extLst>
          </p:cNvPr>
          <p:cNvSpPr>
            <a:spLocks noGrp="1"/>
          </p:cNvSpPr>
          <p:nvPr>
            <p:ph type="title"/>
          </p:nvPr>
        </p:nvSpPr>
        <p:spPr>
          <a:xfrm>
            <a:off x="304126" y="243745"/>
            <a:ext cx="10515600" cy="622103"/>
          </a:xfrm>
        </p:spPr>
        <p:txBody>
          <a:bodyPr>
            <a:normAutofit/>
          </a:bodyPr>
          <a:lstStyle/>
          <a:p>
            <a:r>
              <a:rPr lang="ja-JP" altLang="en-US" sz="2000" b="1"/>
              <a:t>７．ニーズ調査入力シート①</a:t>
            </a:r>
            <a:endParaRPr kumimoji="1" lang="ja-JP" altLang="en-US" sz="2000" b="1"/>
          </a:p>
        </p:txBody>
      </p:sp>
      <p:sp>
        <p:nvSpPr>
          <p:cNvPr id="6" name="タイトル 1">
            <a:extLst>
              <a:ext uri="{FF2B5EF4-FFF2-40B4-BE49-F238E27FC236}">
                <a16:creationId xmlns:a16="http://schemas.microsoft.com/office/drawing/2014/main" id="{7871E9EB-D120-4D79-AB54-F478A0D66F2E}"/>
              </a:ext>
            </a:extLst>
          </p:cNvPr>
          <p:cNvSpPr txBox="1">
            <a:spLocks/>
          </p:cNvSpPr>
          <p:nvPr/>
        </p:nvSpPr>
        <p:spPr>
          <a:xfrm>
            <a:off x="521970" y="4089115"/>
            <a:ext cx="5208718" cy="241836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a:latin typeface="ＭＳ ゴシック" panose="020B0609070205080204" pitchFamily="49" charset="-128"/>
                <a:ea typeface="ＭＳ ゴシック" panose="020B0609070205080204" pitchFamily="49" charset="-128"/>
              </a:rPr>
              <a:t>各項目の入力について</a:t>
            </a:r>
            <a:endParaRPr lang="en-US" altLang="ja-JP" sz="1200" b="1">
              <a:latin typeface="ＭＳ ゴシック" panose="020B0609070205080204" pitchFamily="49" charset="-128"/>
              <a:ea typeface="ＭＳ ゴシック" panose="020B0609070205080204" pitchFamily="49" charset="-128"/>
            </a:endParaRPr>
          </a:p>
          <a:p>
            <a:endParaRPr lang="en-US" altLang="ja-JP" sz="1200" b="1">
              <a:latin typeface="ＭＳ ゴシック" panose="020B0609070205080204" pitchFamily="49" charset="-128"/>
              <a:ea typeface="ＭＳ ゴシック" panose="020B0609070205080204" pitchFamily="49" charset="-128"/>
            </a:endParaRPr>
          </a:p>
          <a:p>
            <a:pPr marL="171450" indent="-171450">
              <a:lnSpc>
                <a:spcPct val="100000"/>
              </a:lnSpc>
              <a:spcBef>
                <a:spcPts val="300"/>
              </a:spcBef>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地区</a:t>
            </a:r>
            <a:r>
              <a:rPr lang="en-US" altLang="ja-JP" sz="1100">
                <a:latin typeface="ＭＳ ゴシック" panose="020B0609070205080204" pitchFamily="49" charset="-128"/>
                <a:ea typeface="ＭＳ ゴシック" panose="020B0609070205080204" pitchFamily="49" charset="-128"/>
              </a:rPr>
              <a:t>ID</a:t>
            </a:r>
            <a:r>
              <a:rPr lang="ja-JP" altLang="en-US" sz="1100">
                <a:latin typeface="ＭＳ ゴシック" panose="020B0609070205080204" pitchFamily="49" charset="-128"/>
                <a:ea typeface="ＭＳ ゴシック" panose="020B0609070205080204" pitchFamily="49" charset="-128"/>
              </a:rPr>
              <a:t>：任意の文字列を入力可能。</a:t>
            </a:r>
            <a:endParaRPr lang="en-US" altLang="ja-JP" sz="1100">
              <a:latin typeface="ＭＳ ゴシック" panose="020B0609070205080204" pitchFamily="49" charset="-128"/>
              <a:ea typeface="ＭＳ ゴシック" panose="020B0609070205080204" pitchFamily="49" charset="-128"/>
            </a:endParaRPr>
          </a:p>
          <a:p>
            <a:pPr marL="171450" indent="-171450">
              <a:lnSpc>
                <a:spcPct val="100000"/>
              </a:lnSpc>
              <a:spcBef>
                <a:spcPts val="300"/>
              </a:spcBef>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個人</a:t>
            </a:r>
            <a:r>
              <a:rPr lang="en-US" altLang="ja-JP" sz="1100">
                <a:latin typeface="ＭＳ ゴシック" panose="020B0609070205080204" pitchFamily="49" charset="-128"/>
                <a:ea typeface="ＭＳ ゴシック" panose="020B0609070205080204" pitchFamily="49" charset="-128"/>
              </a:rPr>
              <a:t>ID</a:t>
            </a:r>
            <a:r>
              <a:rPr lang="ja-JP" altLang="en-US" sz="1100">
                <a:latin typeface="ＭＳ ゴシック" panose="020B0609070205080204" pitchFamily="49" charset="-128"/>
                <a:ea typeface="ＭＳ ゴシック" panose="020B0609070205080204" pitchFamily="49" charset="-128"/>
              </a:rPr>
              <a:t>：</a:t>
            </a:r>
            <a:r>
              <a:rPr lang="ja-JP" altLang="en-US" sz="1100" b="1">
                <a:solidFill>
                  <a:srgbClr val="FF0000"/>
                </a:solidFill>
                <a:latin typeface="ＭＳ ゴシック" panose="020B0609070205080204" pitchFamily="49" charset="-128"/>
                <a:ea typeface="ＭＳ ゴシック" panose="020B0609070205080204" pitchFamily="49" charset="-128"/>
              </a:rPr>
              <a:t>必須入力項目</a:t>
            </a:r>
            <a:r>
              <a:rPr lang="ja-JP" altLang="en-US" sz="1100">
                <a:latin typeface="ＭＳ ゴシック" panose="020B0609070205080204" pitchFamily="49" charset="-128"/>
                <a:ea typeface="ＭＳ ゴシック" panose="020B0609070205080204" pitchFamily="49" charset="-128"/>
              </a:rPr>
              <a:t>。入力されていない場合、以降の行は読み込まれない。</a:t>
            </a:r>
            <a:endParaRPr lang="en-US" altLang="ja-JP" sz="1100">
              <a:latin typeface="ＭＳ ゴシック" panose="020B0609070205080204" pitchFamily="49" charset="-128"/>
              <a:ea typeface="ＭＳ ゴシック" panose="020B0609070205080204" pitchFamily="49" charset="-128"/>
            </a:endParaRPr>
          </a:p>
          <a:p>
            <a:pPr>
              <a:lnSpc>
                <a:spcPct val="100000"/>
              </a:lnSpc>
              <a:spcBef>
                <a:spcPts val="300"/>
              </a:spcBef>
            </a:pPr>
            <a:r>
              <a:rPr lang="ja-JP" altLang="en-US" sz="1100">
                <a:latin typeface="ＭＳ ゴシック" panose="020B0609070205080204" pitchFamily="49" charset="-128"/>
                <a:ea typeface="ＭＳ ゴシック" panose="020B0609070205080204" pitchFamily="49" charset="-128"/>
              </a:rPr>
              <a:t>　　　　　任意の文字列を入力可能。重複可。</a:t>
            </a:r>
            <a:endParaRPr lang="en-US" altLang="ja-JP" sz="1100">
              <a:latin typeface="ＭＳ ゴシック" panose="020B0609070205080204" pitchFamily="49" charset="-128"/>
              <a:ea typeface="ＭＳ ゴシック" panose="020B0609070205080204" pitchFamily="49" charset="-128"/>
            </a:endParaRPr>
          </a:p>
          <a:p>
            <a:pPr marL="171450" indent="-171450">
              <a:lnSpc>
                <a:spcPct val="100000"/>
              </a:lnSpc>
              <a:spcBef>
                <a:spcPts val="300"/>
              </a:spcBef>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性別：</a:t>
            </a:r>
            <a:r>
              <a:rPr lang="en-US" altLang="ja-JP" sz="1100">
                <a:latin typeface="ＭＳ ゴシック" panose="020B0609070205080204" pitchFamily="49" charset="-128"/>
                <a:ea typeface="ＭＳ ゴシック" panose="020B0609070205080204" pitchFamily="49" charset="-128"/>
              </a:rPr>
              <a:t>1</a:t>
            </a:r>
            <a:r>
              <a:rPr lang="ja-JP" altLang="en-US" sz="1100">
                <a:latin typeface="ＭＳ ゴシック" panose="020B0609070205080204" pitchFamily="49" charset="-128"/>
                <a:ea typeface="ＭＳ ゴシック" panose="020B0609070205080204" pitchFamily="49" charset="-128"/>
              </a:rPr>
              <a:t>、</a:t>
            </a:r>
            <a:r>
              <a:rPr lang="en-US" altLang="ja-JP" sz="1100">
                <a:latin typeface="ＭＳ ゴシック" panose="020B0609070205080204" pitchFamily="49" charset="-128"/>
                <a:ea typeface="ＭＳ ゴシック" panose="020B0609070205080204" pitchFamily="49" charset="-128"/>
              </a:rPr>
              <a:t>2</a:t>
            </a:r>
            <a:r>
              <a:rPr lang="ja-JP" altLang="en-US" sz="1100">
                <a:latin typeface="ＭＳ ゴシック" panose="020B0609070205080204" pitchFamily="49" charset="-128"/>
                <a:ea typeface="ＭＳ ゴシック" panose="020B0609070205080204" pitchFamily="49" charset="-128"/>
              </a:rPr>
              <a:t>（半角英数）のみ入力可。</a:t>
            </a:r>
            <a:endParaRPr lang="en-US" altLang="ja-JP" sz="1100">
              <a:latin typeface="ＭＳ ゴシック" panose="020B0609070205080204" pitchFamily="49" charset="-128"/>
              <a:ea typeface="ＭＳ ゴシック" panose="020B0609070205080204" pitchFamily="49" charset="-128"/>
            </a:endParaRPr>
          </a:p>
          <a:p>
            <a:pPr marL="171450" indent="-171450">
              <a:lnSpc>
                <a:spcPct val="100000"/>
              </a:lnSpc>
              <a:spcBef>
                <a:spcPts val="300"/>
              </a:spcBef>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年齢：整数のみ入力可。</a:t>
            </a:r>
            <a:endParaRPr lang="en-US" altLang="ja-JP" sz="1100">
              <a:latin typeface="ＭＳ ゴシック" panose="020B0609070205080204" pitchFamily="49" charset="-128"/>
              <a:ea typeface="ＭＳ ゴシック" panose="020B0609070205080204" pitchFamily="49" charset="-128"/>
            </a:endParaRPr>
          </a:p>
          <a:p>
            <a:pPr marL="171450" indent="-171450">
              <a:lnSpc>
                <a:spcPct val="100000"/>
              </a:lnSpc>
              <a:spcBef>
                <a:spcPts val="300"/>
              </a:spcBef>
              <a:buFont typeface="Arial" panose="020B0604020202020204" pitchFamily="34" charset="0"/>
              <a:buChar char="•"/>
            </a:pPr>
            <a:r>
              <a:rPr lang="en-US" altLang="ja-JP" sz="1100">
                <a:latin typeface="ＭＳ ゴシック" panose="020B0609070205080204" pitchFamily="49" charset="-128"/>
                <a:ea typeface="ＭＳ ゴシック" panose="020B0609070205080204" pitchFamily="49" charset="-128"/>
              </a:rPr>
              <a:t>E</a:t>
            </a:r>
            <a:r>
              <a:rPr lang="ja-JP" altLang="en-US" sz="1100">
                <a:latin typeface="ＭＳ ゴシック" panose="020B0609070205080204" pitchFamily="49" charset="-128"/>
                <a:ea typeface="ＭＳ ゴシック" panose="020B0609070205080204" pitchFamily="49" charset="-128"/>
              </a:rPr>
              <a:t>列以降：各調査項目を、ヘッダ部にある凡例に従って入力してください。</a:t>
            </a:r>
            <a:endParaRPr lang="en-US" altLang="ja-JP" sz="1100">
              <a:latin typeface="ＭＳ ゴシック" panose="020B0609070205080204" pitchFamily="49" charset="-128"/>
              <a:ea typeface="ＭＳ ゴシック" panose="020B0609070205080204" pitchFamily="49" charset="-128"/>
            </a:endParaRPr>
          </a:p>
          <a:p>
            <a:pPr>
              <a:lnSpc>
                <a:spcPct val="100000"/>
              </a:lnSpc>
              <a:spcBef>
                <a:spcPts val="300"/>
              </a:spcBef>
            </a:pPr>
            <a:r>
              <a:rPr lang="ja-JP" altLang="en-US" sz="1100">
                <a:latin typeface="ＭＳ ゴシック" panose="020B0609070205080204" pitchFamily="49" charset="-128"/>
                <a:ea typeface="ＭＳ ゴシック" panose="020B0609070205080204" pitchFamily="49" charset="-128"/>
              </a:rPr>
              <a:t>　　　　　 任意入力のため、不明の場合は空欄にしてください。</a:t>
            </a:r>
            <a:endParaRPr lang="en-US" altLang="ja-JP" sz="1100">
              <a:latin typeface="ＭＳ ゴシック" panose="020B0609070205080204" pitchFamily="49" charset="-128"/>
              <a:ea typeface="ＭＳ ゴシック" panose="020B0609070205080204" pitchFamily="49" charset="-128"/>
            </a:endParaRPr>
          </a:p>
          <a:p>
            <a:pPr marL="171450" indent="-171450">
              <a:lnSpc>
                <a:spcPct val="100000"/>
              </a:lnSpc>
              <a:spcBef>
                <a:spcPts val="300"/>
              </a:spcBef>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コピー＆ペーストが可能です。別ファイルなどで作成したデータを貼り付け　</a:t>
            </a:r>
            <a:endParaRPr lang="en-US" altLang="ja-JP" sz="1100">
              <a:latin typeface="ＭＳ ゴシック" panose="020B0609070205080204" pitchFamily="49" charset="-128"/>
              <a:ea typeface="ＭＳ ゴシック" panose="020B0609070205080204" pitchFamily="49" charset="-128"/>
            </a:endParaRPr>
          </a:p>
          <a:p>
            <a:pPr>
              <a:lnSpc>
                <a:spcPct val="100000"/>
              </a:lnSpc>
              <a:spcBef>
                <a:spcPts val="300"/>
              </a:spcBef>
            </a:pPr>
            <a:r>
              <a:rPr lang="ja-JP" altLang="en-US" sz="1100">
                <a:latin typeface="ＭＳ ゴシック" panose="020B0609070205080204" pitchFamily="49" charset="-128"/>
                <a:ea typeface="ＭＳ ゴシック" panose="020B0609070205080204" pitchFamily="49" charset="-128"/>
              </a:rPr>
              <a:t>　（</a:t>
            </a:r>
            <a:r>
              <a:rPr lang="en-US" altLang="ja-JP" sz="1100">
                <a:latin typeface="ＭＳ ゴシック" panose="020B0609070205080204" pitchFamily="49" charset="-128"/>
                <a:ea typeface="ＭＳ ゴシック" panose="020B0609070205080204" pitchFamily="49" charset="-128"/>
              </a:rPr>
              <a:t>6</a:t>
            </a:r>
            <a:r>
              <a:rPr lang="ja-JP" altLang="en-US" sz="1100">
                <a:latin typeface="ＭＳ ゴシック" panose="020B0609070205080204" pitchFamily="49" charset="-128"/>
                <a:ea typeface="ＭＳ ゴシック" panose="020B0609070205080204" pitchFamily="49" charset="-128"/>
              </a:rPr>
              <a:t>行目以降）しても問題ありませんが、入力エラーにご注意ください。　 </a:t>
            </a:r>
          </a:p>
        </p:txBody>
      </p:sp>
      <p:pic>
        <p:nvPicPr>
          <p:cNvPr id="10" name="図 9">
            <a:extLst>
              <a:ext uri="{FF2B5EF4-FFF2-40B4-BE49-F238E27FC236}">
                <a16:creationId xmlns:a16="http://schemas.microsoft.com/office/drawing/2014/main" id="{E70703D6-79EC-4C61-90F8-19509C7BBC9E}"/>
              </a:ext>
            </a:extLst>
          </p:cNvPr>
          <p:cNvPicPr>
            <a:picLocks noChangeAspect="1"/>
          </p:cNvPicPr>
          <p:nvPr/>
        </p:nvPicPr>
        <p:blipFill>
          <a:blip r:embed="rId3"/>
          <a:stretch>
            <a:fillRect/>
          </a:stretch>
        </p:blipFill>
        <p:spPr>
          <a:xfrm>
            <a:off x="521971" y="1207714"/>
            <a:ext cx="10233918" cy="2574049"/>
          </a:xfrm>
          <a:prstGeom prst="rect">
            <a:avLst/>
          </a:prstGeom>
        </p:spPr>
      </p:pic>
      <p:sp>
        <p:nvSpPr>
          <p:cNvPr id="11" name="タイトル 1">
            <a:extLst>
              <a:ext uri="{FF2B5EF4-FFF2-40B4-BE49-F238E27FC236}">
                <a16:creationId xmlns:a16="http://schemas.microsoft.com/office/drawing/2014/main" id="{275582D7-5035-45DF-909D-606723EC0406}"/>
              </a:ext>
            </a:extLst>
          </p:cNvPr>
          <p:cNvSpPr txBox="1">
            <a:spLocks/>
          </p:cNvSpPr>
          <p:nvPr/>
        </p:nvSpPr>
        <p:spPr>
          <a:xfrm>
            <a:off x="6103619" y="4089115"/>
            <a:ext cx="5400675" cy="215928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a:latin typeface="ＭＳ ゴシック" panose="020B0609070205080204" pitchFamily="49" charset="-128"/>
                <a:ea typeface="ＭＳ ゴシック" panose="020B0609070205080204" pitchFamily="49" charset="-128"/>
              </a:rPr>
              <a:t>入力エラーについて</a:t>
            </a:r>
            <a:endParaRPr lang="en-US" altLang="ja-JP" sz="1200" b="1">
              <a:latin typeface="ＭＳ ゴシック" panose="020B0609070205080204" pitchFamily="49" charset="-128"/>
              <a:ea typeface="ＭＳ ゴシック" panose="020B0609070205080204" pitchFamily="49" charset="-128"/>
            </a:endParaRPr>
          </a:p>
          <a:p>
            <a:endParaRPr lang="en-US" altLang="ja-JP" sz="1200" b="1">
              <a:latin typeface="ＭＳ ゴシック" panose="020B0609070205080204" pitchFamily="49" charset="-128"/>
              <a:ea typeface="ＭＳ ゴシック" panose="020B0609070205080204" pitchFamily="49" charset="-128"/>
            </a:endParaRPr>
          </a:p>
          <a:p>
            <a:pPr marL="171450" indent="-171450">
              <a:lnSpc>
                <a:spcPct val="100000"/>
              </a:lnSpc>
              <a:spcBef>
                <a:spcPts val="300"/>
              </a:spcBef>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表紙シートから入力チェックを実行した際に、エラーチェックを行います。</a:t>
            </a:r>
            <a:endParaRPr lang="en-US" altLang="ja-JP" sz="1100">
              <a:latin typeface="ＭＳ ゴシック" panose="020B0609070205080204" pitchFamily="49" charset="-128"/>
              <a:ea typeface="ＭＳ ゴシック" panose="020B0609070205080204" pitchFamily="49" charset="-128"/>
            </a:endParaRPr>
          </a:p>
          <a:p>
            <a:pPr marL="171450" indent="-171450">
              <a:lnSpc>
                <a:spcPct val="100000"/>
              </a:lnSpc>
              <a:spcBef>
                <a:spcPts val="300"/>
              </a:spcBef>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エラーがあった場合、エラー箇所にフォーカスされますので、入力内容を修正してください。</a:t>
            </a:r>
            <a:endParaRPr lang="en-US" altLang="ja-JP" sz="1100">
              <a:latin typeface="ＭＳ ゴシック" panose="020B0609070205080204" pitchFamily="49" charset="-128"/>
              <a:ea typeface="ＭＳ ゴシック" panose="020B0609070205080204" pitchFamily="49" charset="-128"/>
            </a:endParaRPr>
          </a:p>
          <a:p>
            <a:pPr marL="171450" indent="-171450">
              <a:lnSpc>
                <a:spcPct val="100000"/>
              </a:lnSpc>
              <a:spcBef>
                <a:spcPts val="300"/>
              </a:spcBef>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未回答の項目は、空欄にしてください。例えば</a:t>
            </a:r>
            <a:r>
              <a:rPr lang="en-US" altLang="ja-JP" sz="1100">
                <a:latin typeface="ＭＳ ゴシック" panose="020B0609070205080204" pitchFamily="49" charset="-128"/>
                <a:ea typeface="ＭＳ ゴシック" panose="020B0609070205080204" pitchFamily="49" charset="-128"/>
              </a:rPr>
              <a:t>1</a:t>
            </a:r>
            <a:r>
              <a:rPr lang="ja-JP" altLang="en-US" sz="1100">
                <a:latin typeface="ＭＳ ゴシック" panose="020B0609070205080204" pitchFamily="49" charset="-128"/>
                <a:ea typeface="ＭＳ ゴシック" panose="020B0609070205080204" pitchFamily="49" charset="-128"/>
              </a:rPr>
              <a:t>か</a:t>
            </a:r>
            <a:r>
              <a:rPr lang="en-US" altLang="ja-JP" sz="1100">
                <a:latin typeface="ＭＳ ゴシック" panose="020B0609070205080204" pitchFamily="49" charset="-128"/>
                <a:ea typeface="ＭＳ ゴシック" panose="020B0609070205080204" pitchFamily="49" charset="-128"/>
              </a:rPr>
              <a:t>2</a:t>
            </a:r>
            <a:r>
              <a:rPr lang="ja-JP" altLang="en-US" sz="1100">
                <a:latin typeface="ＭＳ ゴシック" panose="020B0609070205080204" pitchFamily="49" charset="-128"/>
                <a:ea typeface="ＭＳ ゴシック" panose="020B0609070205080204" pitchFamily="49" charset="-128"/>
              </a:rPr>
              <a:t>で回答する項目に</a:t>
            </a:r>
            <a:r>
              <a:rPr lang="en-US" altLang="ja-JP" sz="1100">
                <a:latin typeface="ＭＳ ゴシック" panose="020B0609070205080204" pitchFamily="49" charset="-128"/>
                <a:ea typeface="ＭＳ ゴシック" panose="020B0609070205080204" pitchFamily="49" charset="-128"/>
              </a:rPr>
              <a:t>0</a:t>
            </a:r>
            <a:r>
              <a:rPr lang="ja-JP" altLang="en-US" sz="1100">
                <a:latin typeface="ＭＳ ゴシック" panose="020B0609070205080204" pitchFamily="49" charset="-128"/>
                <a:ea typeface="ＭＳ ゴシック" panose="020B0609070205080204" pitchFamily="49" charset="-128"/>
              </a:rPr>
              <a:t>を未回答として入力すると、入力エラーとなります。</a:t>
            </a:r>
            <a:endParaRPr lang="en-US" altLang="ja-JP" sz="1100">
              <a:latin typeface="ＭＳ ゴシック" panose="020B0609070205080204" pitchFamily="49" charset="-128"/>
              <a:ea typeface="ＭＳ ゴシック" panose="020B0609070205080204" pitchFamily="49" charset="-128"/>
            </a:endParaRPr>
          </a:p>
          <a:p>
            <a:pPr marL="171450" indent="-171450">
              <a:lnSpc>
                <a:spcPct val="100000"/>
              </a:lnSpc>
              <a:spcBef>
                <a:spcPts val="300"/>
              </a:spcBef>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空行（個人</a:t>
            </a:r>
            <a:r>
              <a:rPr lang="en-US" altLang="ja-JP" sz="1100">
                <a:latin typeface="ＭＳ ゴシック" panose="020B0609070205080204" pitchFamily="49" charset="-128"/>
                <a:ea typeface="ＭＳ ゴシック" panose="020B0609070205080204" pitchFamily="49" charset="-128"/>
              </a:rPr>
              <a:t>ID</a:t>
            </a:r>
            <a:r>
              <a:rPr lang="ja-JP" altLang="en-US" sz="1100">
                <a:latin typeface="ＭＳ ゴシック" panose="020B0609070205080204" pitchFamily="49" charset="-128"/>
                <a:ea typeface="ＭＳ ゴシック" panose="020B0609070205080204" pitchFamily="49" charset="-128"/>
              </a:rPr>
              <a:t>が空欄である行）がある場合、</a:t>
            </a:r>
            <a:r>
              <a:rPr lang="ja-JP" altLang="en-US" sz="1100" b="1">
                <a:solidFill>
                  <a:srgbClr val="FF0000"/>
                </a:solidFill>
                <a:latin typeface="ＭＳ ゴシック" panose="020B0609070205080204" pitchFamily="49" charset="-128"/>
                <a:ea typeface="ＭＳ ゴシック" panose="020B0609070205080204" pitchFamily="49" charset="-128"/>
              </a:rPr>
              <a:t>以降の行は集計されません</a:t>
            </a:r>
            <a:r>
              <a:rPr lang="ja-JP" altLang="en-US" sz="1100">
                <a:latin typeface="ＭＳ ゴシック" panose="020B0609070205080204" pitchFamily="49" charset="-128"/>
                <a:ea typeface="ＭＳ ゴシック" panose="020B0609070205080204" pitchFamily="49" charset="-128"/>
              </a:rPr>
              <a:t>。空行なしで入力をしてください。</a:t>
            </a:r>
          </a:p>
        </p:txBody>
      </p:sp>
      <p:sp>
        <p:nvSpPr>
          <p:cNvPr id="12" name="吹き出し: 四角形 11">
            <a:extLst>
              <a:ext uri="{FF2B5EF4-FFF2-40B4-BE49-F238E27FC236}">
                <a16:creationId xmlns:a16="http://schemas.microsoft.com/office/drawing/2014/main" id="{2FB49C19-DF0F-4161-AC0C-0C7C003E1AD1}"/>
              </a:ext>
            </a:extLst>
          </p:cNvPr>
          <p:cNvSpPr/>
          <p:nvPr/>
        </p:nvSpPr>
        <p:spPr>
          <a:xfrm>
            <a:off x="9951705" y="988959"/>
            <a:ext cx="1736042" cy="437510"/>
          </a:xfrm>
          <a:prstGeom prst="wedgeRectCallout">
            <a:avLst>
              <a:gd name="adj1" fmla="val -40982"/>
              <a:gd name="adj2" fmla="val 99759"/>
            </a:avLst>
          </a:prstGeom>
        </p:spPr>
        <p:style>
          <a:lnRef idx="2">
            <a:schemeClr val="accent4"/>
          </a:lnRef>
          <a:fillRef idx="1">
            <a:schemeClr val="lt1"/>
          </a:fillRef>
          <a:effectRef idx="0">
            <a:schemeClr val="accent4"/>
          </a:effectRef>
          <a:fontRef idx="minor">
            <a:schemeClr val="dk1"/>
          </a:fontRef>
        </p:style>
        <p:txBody>
          <a:bodyPr rtlCol="0" anchor="ctr"/>
          <a:lstStyle/>
          <a:p>
            <a:r>
              <a:rPr kumimoji="1" lang="ja-JP" altLang="en-US" sz="900"/>
              <a:t>ヘッダ（</a:t>
            </a:r>
            <a:r>
              <a:rPr kumimoji="1" lang="en-US" altLang="ja-JP" sz="900">
                <a:latin typeface="+mj-ea"/>
                <a:ea typeface="+mj-ea"/>
              </a:rPr>
              <a:t>1</a:t>
            </a:r>
            <a:r>
              <a:rPr kumimoji="1" lang="ja-JP" altLang="en-US" sz="900">
                <a:latin typeface="+mj-ea"/>
                <a:ea typeface="+mj-ea"/>
              </a:rPr>
              <a:t>～</a:t>
            </a:r>
            <a:r>
              <a:rPr kumimoji="1" lang="en-US" altLang="ja-JP" sz="900">
                <a:latin typeface="+mj-ea"/>
                <a:ea typeface="+mj-ea"/>
              </a:rPr>
              <a:t>5</a:t>
            </a:r>
            <a:r>
              <a:rPr kumimoji="1" lang="ja-JP" altLang="en-US" sz="900"/>
              <a:t>行目）部は編集しないでください。</a:t>
            </a:r>
          </a:p>
        </p:txBody>
      </p:sp>
      <p:sp>
        <p:nvSpPr>
          <p:cNvPr id="13" name="タイトル 1">
            <a:extLst>
              <a:ext uri="{FF2B5EF4-FFF2-40B4-BE49-F238E27FC236}">
                <a16:creationId xmlns:a16="http://schemas.microsoft.com/office/drawing/2014/main" id="{A4EA9D6E-D49C-414F-9F0F-977177BC73F6}"/>
              </a:ext>
            </a:extLst>
          </p:cNvPr>
          <p:cNvSpPr txBox="1">
            <a:spLocks/>
          </p:cNvSpPr>
          <p:nvPr/>
        </p:nvSpPr>
        <p:spPr>
          <a:xfrm>
            <a:off x="521970" y="762045"/>
            <a:ext cx="6419849" cy="41115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171450" indent="-171450">
              <a:buFont typeface="Arial" panose="020B0604020202020204" pitchFamily="34" charset="0"/>
              <a:buChar char="•"/>
            </a:pPr>
            <a:r>
              <a:rPr lang="ja-JP" altLang="en-US" sz="1100" dirty="0">
                <a:latin typeface="ＭＳ ゴシック" panose="020B0609070205080204" pitchFamily="49" charset="-128"/>
              </a:rPr>
              <a:t>ニーズ調査入力シートは、表紙シートから追加してください。（</a:t>
            </a:r>
            <a:r>
              <a:rPr lang="en-US" altLang="ja-JP" sz="1100" dirty="0">
                <a:latin typeface="ＭＳ ゴシック" panose="020B0609070205080204" pitchFamily="49" charset="-128"/>
              </a:rPr>
              <a:t>※</a:t>
            </a:r>
            <a:r>
              <a:rPr lang="ja-JP" altLang="en-US" sz="1100" dirty="0">
                <a:latin typeface="ＭＳ ゴシック" panose="020B0609070205080204" pitchFamily="49" charset="-128"/>
              </a:rPr>
              <a:t>本マニュアル</a:t>
            </a:r>
            <a:r>
              <a:rPr lang="en-US" altLang="ja-JP" sz="1100" dirty="0">
                <a:latin typeface="ＭＳ ゴシック" panose="020B0609070205080204" pitchFamily="49" charset="-128"/>
              </a:rPr>
              <a:t>P3</a:t>
            </a:r>
            <a:r>
              <a:rPr lang="ja-JP" altLang="en-US" sz="1100" dirty="0">
                <a:latin typeface="ＭＳ ゴシック" panose="020B0609070205080204" pitchFamily="49" charset="-128"/>
              </a:rPr>
              <a:t>の⑦参照）</a:t>
            </a:r>
            <a:endParaRPr lang="en-US" altLang="ja-JP" sz="1100" dirty="0">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r>
              <a:rPr lang="ja-JP" altLang="en-US" sz="1100" dirty="0">
                <a:latin typeface="ＭＳ ゴシック" panose="020B0609070205080204" pitchFamily="49" charset="-128"/>
                <a:ea typeface="ＭＳ ゴシック" panose="020B0609070205080204" pitchFamily="49" charset="-128"/>
              </a:rPr>
              <a:t>参加者入力シートと同様に、該当年の参加者情報を入力してください。</a:t>
            </a:r>
            <a:endParaRPr lang="en-US" altLang="ja-JP" sz="1100" dirty="0">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endParaRPr lang="en-US" altLang="ja-JP" sz="1100" dirty="0">
              <a:latin typeface="ＭＳ ゴシック" panose="020B0609070205080204" pitchFamily="49" charset="-128"/>
              <a:ea typeface="ＭＳ ゴシック" panose="020B0609070205080204" pitchFamily="49" charset="-128"/>
            </a:endParaRPr>
          </a:p>
        </p:txBody>
      </p:sp>
      <p:sp>
        <p:nvSpPr>
          <p:cNvPr id="14" name="フッター プレースホルダー 2">
            <a:extLst>
              <a:ext uri="{FF2B5EF4-FFF2-40B4-BE49-F238E27FC236}">
                <a16:creationId xmlns:a16="http://schemas.microsoft.com/office/drawing/2014/main" id="{B02FA42E-3244-4459-8054-23056C5E7468}"/>
              </a:ext>
            </a:extLst>
          </p:cNvPr>
          <p:cNvSpPr>
            <a:spLocks noGrp="1"/>
          </p:cNvSpPr>
          <p:nvPr>
            <p:ph type="ftr" sz="quarter" idx="11"/>
          </p:nvPr>
        </p:nvSpPr>
        <p:spPr>
          <a:xfrm>
            <a:off x="3829168" y="6614255"/>
            <a:ext cx="4717774" cy="243746"/>
          </a:xfrm>
        </p:spPr>
        <p:txBody>
          <a:bodyPr/>
          <a:lstStyle/>
          <a:p>
            <a:r>
              <a:rPr kumimoji="1" lang="en-US" altLang="ja-JP">
                <a:solidFill>
                  <a:schemeClr val="bg1"/>
                </a:solidFill>
              </a:rPr>
              <a:t>©</a:t>
            </a:r>
            <a:r>
              <a:rPr kumimoji="1" lang="ja-JP" altLang="en-US">
                <a:solidFill>
                  <a:schemeClr val="bg1"/>
                </a:solidFill>
              </a:rPr>
              <a:t>東京都健康長寿医療センター研究所</a:t>
            </a:r>
          </a:p>
        </p:txBody>
      </p:sp>
      <p:sp>
        <p:nvSpPr>
          <p:cNvPr id="15" name="スライド番号プレースホルダー 3">
            <a:extLst>
              <a:ext uri="{FF2B5EF4-FFF2-40B4-BE49-F238E27FC236}">
                <a16:creationId xmlns:a16="http://schemas.microsoft.com/office/drawing/2014/main" id="{3A52D929-833E-41F3-91A1-31B94F7DAD50}"/>
              </a:ext>
            </a:extLst>
          </p:cNvPr>
          <p:cNvSpPr>
            <a:spLocks noGrp="1"/>
          </p:cNvSpPr>
          <p:nvPr>
            <p:ph type="sldNum" sz="quarter" idx="12"/>
          </p:nvPr>
        </p:nvSpPr>
        <p:spPr>
          <a:xfrm>
            <a:off x="10163543" y="6248400"/>
            <a:ext cx="1706217" cy="365125"/>
          </a:xfrm>
        </p:spPr>
        <p:txBody>
          <a:bodyPr/>
          <a:lstStyle/>
          <a:p>
            <a:fld id="{5582D430-5065-4924-AFD1-5B347984A761}" type="slidenum">
              <a:rPr kumimoji="1" lang="ja-JP" altLang="en-US" smtClean="0"/>
              <a:t>9</a:t>
            </a:fld>
            <a:endParaRPr kumimoji="1" lang="ja-JP" altLang="en-US"/>
          </a:p>
        </p:txBody>
      </p:sp>
    </p:spTree>
    <p:extLst>
      <p:ext uri="{BB962C8B-B14F-4D97-AF65-F5344CB8AC3E}">
        <p14:creationId xmlns:p14="http://schemas.microsoft.com/office/powerpoint/2010/main" val="746502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F72D5BE2-2CDB-4935-B22D-7A8DFCE5CAAB}"/>
              </a:ext>
            </a:extLst>
          </p:cNvPr>
          <p:cNvSpPr>
            <a:spLocks noGrp="1"/>
          </p:cNvSpPr>
          <p:nvPr>
            <p:ph type="title"/>
          </p:nvPr>
        </p:nvSpPr>
        <p:spPr>
          <a:xfrm>
            <a:off x="304126" y="243745"/>
            <a:ext cx="10515600" cy="622103"/>
          </a:xfrm>
        </p:spPr>
        <p:txBody>
          <a:bodyPr>
            <a:normAutofit/>
          </a:bodyPr>
          <a:lstStyle/>
          <a:p>
            <a:r>
              <a:rPr lang="ja-JP" altLang="en-US" sz="2000" b="1"/>
              <a:t>７．ニーズ調査入力シート②</a:t>
            </a:r>
            <a:endParaRPr kumimoji="1" lang="ja-JP" altLang="en-US" sz="2000" b="1"/>
          </a:p>
        </p:txBody>
      </p:sp>
      <p:sp>
        <p:nvSpPr>
          <p:cNvPr id="9" name="タイトル 1">
            <a:extLst>
              <a:ext uri="{FF2B5EF4-FFF2-40B4-BE49-F238E27FC236}">
                <a16:creationId xmlns:a16="http://schemas.microsoft.com/office/drawing/2014/main" id="{7266A3A1-623D-411F-A068-9FB01C8E36E4}"/>
              </a:ext>
            </a:extLst>
          </p:cNvPr>
          <p:cNvSpPr txBox="1">
            <a:spLocks/>
          </p:cNvSpPr>
          <p:nvPr/>
        </p:nvSpPr>
        <p:spPr>
          <a:xfrm>
            <a:off x="521970" y="762045"/>
            <a:ext cx="6419849" cy="41115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a:latin typeface="ＭＳ ゴシック" panose="020B0609070205080204" pitchFamily="49" charset="-128"/>
                <a:ea typeface="ＭＳ ゴシック" panose="020B0609070205080204" pitchFamily="49" charset="-128"/>
              </a:rPr>
              <a:t>ニーズ調査入力シート入力後の操作について説明します。</a:t>
            </a:r>
            <a:endParaRPr lang="ja-JP" altLang="en-US" sz="1100">
              <a:latin typeface="ＭＳ ゴシック" panose="020B0609070205080204" pitchFamily="49" charset="-128"/>
              <a:ea typeface="ＭＳ ゴシック" panose="020B0609070205080204" pitchFamily="49" charset="-128"/>
            </a:endParaRPr>
          </a:p>
        </p:txBody>
      </p:sp>
      <p:sp>
        <p:nvSpPr>
          <p:cNvPr id="10" name="タイトル 1">
            <a:extLst>
              <a:ext uri="{FF2B5EF4-FFF2-40B4-BE49-F238E27FC236}">
                <a16:creationId xmlns:a16="http://schemas.microsoft.com/office/drawing/2014/main" id="{C80321D7-0FEC-49FC-81C0-4F4634763C7B}"/>
              </a:ext>
            </a:extLst>
          </p:cNvPr>
          <p:cNvSpPr txBox="1">
            <a:spLocks/>
          </p:cNvSpPr>
          <p:nvPr/>
        </p:nvSpPr>
        <p:spPr>
          <a:xfrm>
            <a:off x="4825401" y="823627"/>
            <a:ext cx="6189345" cy="1801007"/>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dirty="0">
                <a:latin typeface="ＭＳ ゴシック" panose="020B0609070205080204" pitchFamily="49" charset="-128"/>
                <a:ea typeface="ＭＳ ゴシック" panose="020B0609070205080204" pitchFamily="49" charset="-128"/>
              </a:rPr>
              <a:t>値チェック</a:t>
            </a:r>
            <a:endParaRPr lang="en-US" altLang="ja-JP" sz="1200" b="1" dirty="0">
              <a:latin typeface="ＭＳ ゴシック" panose="020B0609070205080204" pitchFamily="49" charset="-128"/>
              <a:ea typeface="ＭＳ ゴシック" panose="020B0609070205080204" pitchFamily="49" charset="-128"/>
            </a:endParaRPr>
          </a:p>
          <a:p>
            <a:endParaRPr lang="en-US" altLang="ja-JP" sz="1200" b="1" dirty="0">
              <a:latin typeface="ＭＳ ゴシック" panose="020B0609070205080204" pitchFamily="49" charset="-128"/>
              <a:ea typeface="ＭＳ ゴシック" panose="020B0609070205080204" pitchFamily="49" charset="-128"/>
            </a:endParaRPr>
          </a:p>
          <a:p>
            <a:pPr marL="171450" indent="-171450">
              <a:lnSpc>
                <a:spcPct val="100000"/>
              </a:lnSpc>
              <a:spcBef>
                <a:spcPts val="300"/>
              </a:spcBef>
              <a:buFont typeface="Arial" panose="020B0604020202020204" pitchFamily="34" charset="0"/>
              <a:buChar char="•"/>
            </a:pPr>
            <a:r>
              <a:rPr lang="ja-JP" altLang="en-US" sz="1100" dirty="0">
                <a:latin typeface="ＭＳ ゴシック" panose="020B0609070205080204" pitchFamily="49" charset="-128"/>
                <a:ea typeface="ＭＳ ゴシック" panose="020B0609070205080204" pitchFamily="49" charset="-128"/>
              </a:rPr>
              <a:t>ニーズ調査入力シート入力後に、表紙シートで「値チェック」を実行してください。</a:t>
            </a:r>
            <a:endParaRPr lang="en-US" altLang="ja-JP" sz="1100" dirty="0">
              <a:latin typeface="ＭＳ ゴシック" panose="020B0609070205080204" pitchFamily="49" charset="-128"/>
              <a:ea typeface="ＭＳ ゴシック" panose="020B0609070205080204" pitchFamily="49" charset="-128"/>
            </a:endParaRPr>
          </a:p>
          <a:p>
            <a:pPr marL="171450" indent="-171450">
              <a:lnSpc>
                <a:spcPct val="100000"/>
              </a:lnSpc>
              <a:spcBef>
                <a:spcPts val="300"/>
              </a:spcBef>
              <a:buFont typeface="Arial" panose="020B0604020202020204" pitchFamily="34" charset="0"/>
              <a:buChar char="•"/>
            </a:pPr>
            <a:r>
              <a:rPr lang="ja-JP" altLang="en-US" sz="1100" dirty="0">
                <a:latin typeface="ＭＳ ゴシック" panose="020B0609070205080204" pitchFamily="49" charset="-128"/>
                <a:ea typeface="ＭＳ ゴシック" panose="020B0609070205080204" pitchFamily="49" charset="-128"/>
              </a:rPr>
              <a:t>エラーがあった場合、ポップアップが表示され、該当部分にフォーカスが移動しますので、内容の確認をしてください。</a:t>
            </a:r>
            <a:endParaRPr lang="en-US" altLang="ja-JP" sz="1100" dirty="0">
              <a:latin typeface="ＭＳ ゴシック" panose="020B0609070205080204" pitchFamily="49" charset="-128"/>
              <a:ea typeface="ＭＳ ゴシック" panose="020B0609070205080204" pitchFamily="49" charset="-128"/>
            </a:endParaRPr>
          </a:p>
          <a:p>
            <a:pPr marL="171450" indent="-171450">
              <a:lnSpc>
                <a:spcPct val="100000"/>
              </a:lnSpc>
              <a:spcBef>
                <a:spcPts val="300"/>
              </a:spcBef>
              <a:buFont typeface="Arial" panose="020B0604020202020204" pitchFamily="34" charset="0"/>
              <a:buChar char="•"/>
            </a:pPr>
            <a:r>
              <a:rPr lang="ja-JP" altLang="en-US" sz="1100" dirty="0">
                <a:latin typeface="ＭＳ ゴシック" panose="020B0609070205080204" pitchFamily="49" charset="-128"/>
                <a:ea typeface="ＭＳ ゴシック" panose="020B0609070205080204" pitchFamily="49" charset="-128"/>
              </a:rPr>
              <a:t>エラーがあった場合、表紙シートに「</a:t>
            </a:r>
            <a:r>
              <a:rPr lang="ja-JP" altLang="en-US" sz="1100" b="1" dirty="0">
                <a:solidFill>
                  <a:srgbClr val="FF0000"/>
                </a:solidFill>
                <a:latin typeface="ＭＳ ゴシック" panose="020B0609070205080204" pitchFamily="49" charset="-128"/>
                <a:ea typeface="ＭＳ ゴシック" panose="020B0609070205080204" pitchFamily="49" charset="-128"/>
              </a:rPr>
              <a:t>入力エラー＋エラー箇所</a:t>
            </a:r>
            <a:r>
              <a:rPr lang="ja-JP" altLang="en-US" sz="1100" dirty="0">
                <a:latin typeface="ＭＳ ゴシック" panose="020B0609070205080204" pitchFamily="49" charset="-128"/>
                <a:ea typeface="ＭＳ ゴシック" panose="020B0609070205080204" pitchFamily="49" charset="-128"/>
              </a:rPr>
              <a:t>」が表示されます。</a:t>
            </a:r>
            <a:endParaRPr lang="en-US" altLang="ja-JP" sz="1100" dirty="0">
              <a:latin typeface="ＭＳ ゴシック" panose="020B0609070205080204" pitchFamily="49" charset="-128"/>
              <a:ea typeface="ＭＳ ゴシック" panose="020B0609070205080204" pitchFamily="49" charset="-128"/>
            </a:endParaRPr>
          </a:p>
          <a:p>
            <a:pPr marL="171450" indent="-171450">
              <a:lnSpc>
                <a:spcPct val="100000"/>
              </a:lnSpc>
              <a:spcBef>
                <a:spcPts val="300"/>
              </a:spcBef>
              <a:buFont typeface="Arial" panose="020B0604020202020204" pitchFamily="34" charset="0"/>
              <a:buChar char="•"/>
            </a:pPr>
            <a:r>
              <a:rPr kumimoji="1" lang="ja-JP" altLang="en-US" sz="1100" dirty="0"/>
              <a:t>修正後、再度値チェックを実行してください。上記表示が消えたら、集計に進んでください</a:t>
            </a:r>
            <a:r>
              <a:rPr lang="ja-JP" altLang="en-US" sz="1100" dirty="0">
                <a:latin typeface="ＭＳ ゴシック" panose="020B0609070205080204" pitchFamily="49" charset="-128"/>
                <a:ea typeface="ＭＳ ゴシック" panose="020B0609070205080204" pitchFamily="49" charset="-128"/>
              </a:rPr>
              <a:t>。</a:t>
            </a:r>
          </a:p>
        </p:txBody>
      </p:sp>
      <p:pic>
        <p:nvPicPr>
          <p:cNvPr id="12" name="図 11">
            <a:extLst>
              <a:ext uri="{FF2B5EF4-FFF2-40B4-BE49-F238E27FC236}">
                <a16:creationId xmlns:a16="http://schemas.microsoft.com/office/drawing/2014/main" id="{93357231-E04C-491F-81A7-659DF33368B7}"/>
              </a:ext>
            </a:extLst>
          </p:cNvPr>
          <p:cNvPicPr>
            <a:picLocks noChangeAspect="1"/>
          </p:cNvPicPr>
          <p:nvPr/>
        </p:nvPicPr>
        <p:blipFill>
          <a:blip r:embed="rId3"/>
          <a:stretch>
            <a:fillRect/>
          </a:stretch>
        </p:blipFill>
        <p:spPr>
          <a:xfrm>
            <a:off x="4519455" y="2738261"/>
            <a:ext cx="1424067" cy="1155466"/>
          </a:xfrm>
          <a:prstGeom prst="rect">
            <a:avLst/>
          </a:prstGeom>
        </p:spPr>
      </p:pic>
      <p:sp>
        <p:nvSpPr>
          <p:cNvPr id="15" name="矢印: 右 14">
            <a:extLst>
              <a:ext uri="{FF2B5EF4-FFF2-40B4-BE49-F238E27FC236}">
                <a16:creationId xmlns:a16="http://schemas.microsoft.com/office/drawing/2014/main" id="{7A052030-40DA-4188-B2CA-EB2EBF1F99F7}"/>
              </a:ext>
            </a:extLst>
          </p:cNvPr>
          <p:cNvSpPr/>
          <p:nvPr/>
        </p:nvSpPr>
        <p:spPr>
          <a:xfrm>
            <a:off x="6023253" y="2998918"/>
            <a:ext cx="253841" cy="6050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タイトル 1">
            <a:extLst>
              <a:ext uri="{FF2B5EF4-FFF2-40B4-BE49-F238E27FC236}">
                <a16:creationId xmlns:a16="http://schemas.microsoft.com/office/drawing/2014/main" id="{0A54E7D7-410D-499D-9D08-2ED48601504C}"/>
              </a:ext>
            </a:extLst>
          </p:cNvPr>
          <p:cNvSpPr txBox="1">
            <a:spLocks/>
          </p:cNvSpPr>
          <p:nvPr/>
        </p:nvSpPr>
        <p:spPr>
          <a:xfrm>
            <a:off x="4876943" y="4708169"/>
            <a:ext cx="5942783" cy="201698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dirty="0">
                <a:latin typeface="ＭＳ ゴシック" panose="020B0609070205080204" pitchFamily="49" charset="-128"/>
                <a:ea typeface="ＭＳ ゴシック" panose="020B0609070205080204" pitchFamily="49" charset="-128"/>
              </a:rPr>
              <a:t>集計</a:t>
            </a:r>
            <a:endParaRPr lang="en-US" altLang="ja-JP" sz="1200" b="1"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pPr marL="171450" indent="-171450">
              <a:lnSpc>
                <a:spcPct val="100000"/>
              </a:lnSpc>
              <a:spcBef>
                <a:spcPts val="300"/>
              </a:spcBef>
              <a:buFont typeface="Arial" panose="020B0604020202020204" pitchFamily="34" charset="0"/>
              <a:buChar char="•"/>
            </a:pPr>
            <a:r>
              <a:rPr lang="ja-JP" altLang="en-US" sz="1100" dirty="0">
                <a:latin typeface="ＭＳ ゴシック" panose="020B0609070205080204" pitchFamily="49" charset="-128"/>
                <a:ea typeface="ＭＳ ゴシック" panose="020B0609070205080204" pitchFamily="49" charset="-128"/>
              </a:rPr>
              <a:t>「集計①」～「集計③」を順に実行していってください。</a:t>
            </a:r>
            <a:endParaRPr lang="en-US" altLang="ja-JP" sz="1100" dirty="0">
              <a:latin typeface="ＭＳ ゴシック" panose="020B0609070205080204" pitchFamily="49" charset="-128"/>
              <a:ea typeface="ＭＳ ゴシック" panose="020B0609070205080204" pitchFamily="49" charset="-128"/>
            </a:endParaRPr>
          </a:p>
          <a:p>
            <a:pPr marL="171450" indent="-171450">
              <a:lnSpc>
                <a:spcPct val="100000"/>
              </a:lnSpc>
              <a:spcBef>
                <a:spcPts val="300"/>
              </a:spcBef>
              <a:buFont typeface="Arial" panose="020B0604020202020204" pitchFamily="34" charset="0"/>
              <a:buChar char="•"/>
            </a:pPr>
            <a:r>
              <a:rPr lang="ja-JP" altLang="en-US" sz="1100" dirty="0">
                <a:latin typeface="ＭＳ ゴシック" panose="020B0609070205080204" pitchFamily="49" charset="-128"/>
                <a:ea typeface="ＭＳ ゴシック" panose="020B0609070205080204" pitchFamily="49" charset="-128"/>
              </a:rPr>
              <a:t>処理件数によって時間がかかる場合があります。</a:t>
            </a:r>
            <a:endParaRPr lang="en-US" altLang="ja-JP" sz="1100" dirty="0">
              <a:latin typeface="ＭＳ ゴシック" panose="020B0609070205080204" pitchFamily="49" charset="-128"/>
              <a:ea typeface="ＭＳ ゴシック" panose="020B0609070205080204" pitchFamily="49" charset="-128"/>
            </a:endParaRPr>
          </a:p>
          <a:p>
            <a:pPr marL="171450" indent="-171450">
              <a:lnSpc>
                <a:spcPct val="100000"/>
              </a:lnSpc>
              <a:spcBef>
                <a:spcPts val="300"/>
              </a:spcBef>
              <a:buFont typeface="Arial" panose="020B0604020202020204" pitchFamily="34" charset="0"/>
              <a:buChar char="•"/>
            </a:pPr>
            <a:r>
              <a:rPr lang="ja-JP" altLang="en-US" sz="1100" dirty="0">
                <a:latin typeface="ＭＳ ゴシック" panose="020B0609070205080204" pitchFamily="49" charset="-128"/>
                <a:ea typeface="ＭＳ ゴシック" panose="020B0609070205080204" pitchFamily="49" charset="-128"/>
              </a:rPr>
              <a:t>順番を間違えてしまった場合、再度「集計①」～「集計③」を実行してください。</a:t>
            </a:r>
            <a:endParaRPr lang="en-US" altLang="ja-JP" sz="1100" dirty="0">
              <a:latin typeface="ＭＳ ゴシック" panose="020B0609070205080204" pitchFamily="49" charset="-128"/>
              <a:ea typeface="ＭＳ ゴシック" panose="020B0609070205080204" pitchFamily="49" charset="-128"/>
            </a:endParaRPr>
          </a:p>
          <a:p>
            <a:pPr>
              <a:lnSpc>
                <a:spcPct val="100000"/>
              </a:lnSpc>
              <a:spcBef>
                <a:spcPts val="300"/>
              </a:spcBef>
            </a:pPr>
            <a:r>
              <a:rPr lang="ja-JP" altLang="en-US" sz="1100" dirty="0">
                <a:latin typeface="ＭＳ ゴシック" panose="020B0609070205080204" pitchFamily="49" charset="-128"/>
                <a:ea typeface="ＭＳ ゴシック" panose="020B0609070205080204" pitchFamily="49" charset="-128"/>
              </a:rPr>
              <a:t>　「値チェック」はやり直す必要はありません。</a:t>
            </a:r>
            <a:endParaRPr lang="en-US" altLang="ja-JP" sz="1100" dirty="0">
              <a:latin typeface="ＭＳ ゴシック" panose="020B0609070205080204" pitchFamily="49" charset="-128"/>
              <a:ea typeface="ＭＳ ゴシック" panose="020B0609070205080204" pitchFamily="49" charset="-128"/>
            </a:endParaRPr>
          </a:p>
          <a:p>
            <a:pPr marL="171450" indent="-171450">
              <a:lnSpc>
                <a:spcPct val="100000"/>
              </a:lnSpc>
              <a:spcBef>
                <a:spcPts val="300"/>
              </a:spcBef>
              <a:buFont typeface="Arial" panose="020B0604020202020204" pitchFamily="34" charset="0"/>
              <a:buChar char="•"/>
            </a:pPr>
            <a:r>
              <a:rPr lang="ja-JP" altLang="en-US" sz="1100" dirty="0">
                <a:latin typeface="ＭＳ ゴシック" panose="020B0609070205080204" pitchFamily="49" charset="-128"/>
                <a:ea typeface="ＭＳ ゴシック" panose="020B0609070205080204" pitchFamily="49" charset="-128"/>
              </a:rPr>
              <a:t>値エラーがあっても集計は実行できますが、エラー値は集計対象になりません。</a:t>
            </a:r>
          </a:p>
        </p:txBody>
      </p:sp>
      <p:sp>
        <p:nvSpPr>
          <p:cNvPr id="13" name="フッター プレースホルダー 2">
            <a:extLst>
              <a:ext uri="{FF2B5EF4-FFF2-40B4-BE49-F238E27FC236}">
                <a16:creationId xmlns:a16="http://schemas.microsoft.com/office/drawing/2014/main" id="{BD4D2001-5D9F-4CBF-B232-5EC1713DF344}"/>
              </a:ext>
            </a:extLst>
          </p:cNvPr>
          <p:cNvSpPr>
            <a:spLocks noGrp="1"/>
          </p:cNvSpPr>
          <p:nvPr>
            <p:ph type="ftr" sz="quarter" idx="11"/>
          </p:nvPr>
        </p:nvSpPr>
        <p:spPr>
          <a:xfrm>
            <a:off x="3829168" y="6614255"/>
            <a:ext cx="4717774" cy="243746"/>
          </a:xfrm>
        </p:spPr>
        <p:txBody>
          <a:bodyPr/>
          <a:lstStyle/>
          <a:p>
            <a:r>
              <a:rPr kumimoji="1" lang="en-US" altLang="ja-JP">
                <a:solidFill>
                  <a:schemeClr val="bg1"/>
                </a:solidFill>
              </a:rPr>
              <a:t>©</a:t>
            </a:r>
            <a:r>
              <a:rPr kumimoji="1" lang="ja-JP" altLang="en-US">
                <a:solidFill>
                  <a:schemeClr val="bg1"/>
                </a:solidFill>
              </a:rPr>
              <a:t>東京都健康長寿医療センター研究所</a:t>
            </a:r>
          </a:p>
        </p:txBody>
      </p:sp>
      <p:sp>
        <p:nvSpPr>
          <p:cNvPr id="16" name="スライド番号プレースホルダー 3">
            <a:extLst>
              <a:ext uri="{FF2B5EF4-FFF2-40B4-BE49-F238E27FC236}">
                <a16:creationId xmlns:a16="http://schemas.microsoft.com/office/drawing/2014/main" id="{003CE0DA-49E9-40D5-B88E-58A73C2F42C0}"/>
              </a:ext>
            </a:extLst>
          </p:cNvPr>
          <p:cNvSpPr>
            <a:spLocks noGrp="1"/>
          </p:cNvSpPr>
          <p:nvPr>
            <p:ph type="sldNum" sz="quarter" idx="12"/>
          </p:nvPr>
        </p:nvSpPr>
        <p:spPr>
          <a:xfrm>
            <a:off x="10163543" y="6248400"/>
            <a:ext cx="1706217" cy="365125"/>
          </a:xfrm>
        </p:spPr>
        <p:txBody>
          <a:bodyPr/>
          <a:lstStyle/>
          <a:p>
            <a:fld id="{5582D430-5065-4924-AFD1-5B347984A761}" type="slidenum">
              <a:rPr kumimoji="1" lang="ja-JP" altLang="en-US" smtClean="0"/>
              <a:t>10</a:t>
            </a:fld>
            <a:endParaRPr kumimoji="1" lang="ja-JP" altLang="en-US"/>
          </a:p>
        </p:txBody>
      </p:sp>
      <p:pic>
        <p:nvPicPr>
          <p:cNvPr id="11" name="図 10">
            <a:extLst>
              <a:ext uri="{FF2B5EF4-FFF2-40B4-BE49-F238E27FC236}">
                <a16:creationId xmlns:a16="http://schemas.microsoft.com/office/drawing/2014/main" id="{8D8A71B2-F10A-4062-A202-A3DD7D5DD2BA}"/>
              </a:ext>
            </a:extLst>
          </p:cNvPr>
          <p:cNvPicPr>
            <a:picLocks noChangeAspect="1"/>
          </p:cNvPicPr>
          <p:nvPr/>
        </p:nvPicPr>
        <p:blipFill>
          <a:blip r:embed="rId4"/>
          <a:stretch>
            <a:fillRect/>
          </a:stretch>
        </p:blipFill>
        <p:spPr>
          <a:xfrm>
            <a:off x="391917" y="1132605"/>
            <a:ext cx="3855097" cy="3464795"/>
          </a:xfrm>
          <a:prstGeom prst="rect">
            <a:avLst/>
          </a:prstGeom>
        </p:spPr>
      </p:pic>
      <p:pic>
        <p:nvPicPr>
          <p:cNvPr id="19" name="図 18">
            <a:extLst>
              <a:ext uri="{FF2B5EF4-FFF2-40B4-BE49-F238E27FC236}">
                <a16:creationId xmlns:a16="http://schemas.microsoft.com/office/drawing/2014/main" id="{BAB1AFB6-4821-4591-94F8-40A2ADBA846A}"/>
              </a:ext>
            </a:extLst>
          </p:cNvPr>
          <p:cNvPicPr>
            <a:picLocks noChangeAspect="1"/>
          </p:cNvPicPr>
          <p:nvPr/>
        </p:nvPicPr>
        <p:blipFill>
          <a:blip r:embed="rId5"/>
          <a:stretch>
            <a:fillRect/>
          </a:stretch>
        </p:blipFill>
        <p:spPr>
          <a:xfrm>
            <a:off x="6396980" y="2565806"/>
            <a:ext cx="2528464" cy="2132735"/>
          </a:xfrm>
          <a:prstGeom prst="rect">
            <a:avLst/>
          </a:prstGeom>
        </p:spPr>
      </p:pic>
      <p:pic>
        <p:nvPicPr>
          <p:cNvPr id="21" name="図 20">
            <a:extLst>
              <a:ext uri="{FF2B5EF4-FFF2-40B4-BE49-F238E27FC236}">
                <a16:creationId xmlns:a16="http://schemas.microsoft.com/office/drawing/2014/main" id="{E26CD870-64C2-451C-80EC-324B762EF82E}"/>
              </a:ext>
            </a:extLst>
          </p:cNvPr>
          <p:cNvPicPr>
            <a:picLocks noChangeAspect="1"/>
          </p:cNvPicPr>
          <p:nvPr/>
        </p:nvPicPr>
        <p:blipFill>
          <a:blip r:embed="rId6"/>
          <a:stretch>
            <a:fillRect/>
          </a:stretch>
        </p:blipFill>
        <p:spPr>
          <a:xfrm>
            <a:off x="9339037" y="2485339"/>
            <a:ext cx="2528464" cy="2237227"/>
          </a:xfrm>
          <a:prstGeom prst="rect">
            <a:avLst/>
          </a:prstGeom>
        </p:spPr>
      </p:pic>
      <p:sp>
        <p:nvSpPr>
          <p:cNvPr id="22" name="矢印: 右 21">
            <a:extLst>
              <a:ext uri="{FF2B5EF4-FFF2-40B4-BE49-F238E27FC236}">
                <a16:creationId xmlns:a16="http://schemas.microsoft.com/office/drawing/2014/main" id="{9C250909-D6E8-4D75-852E-1E635CFE3832}"/>
              </a:ext>
            </a:extLst>
          </p:cNvPr>
          <p:cNvSpPr/>
          <p:nvPr/>
        </p:nvSpPr>
        <p:spPr>
          <a:xfrm>
            <a:off x="9045330" y="3013477"/>
            <a:ext cx="253841" cy="6050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17482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a:extLst>
              <a:ext uri="{FF2B5EF4-FFF2-40B4-BE49-F238E27FC236}">
                <a16:creationId xmlns:a16="http://schemas.microsoft.com/office/drawing/2014/main" id="{88B10D29-4597-499B-8A37-F7FAFB59CB7F}"/>
              </a:ext>
            </a:extLst>
          </p:cNvPr>
          <p:cNvSpPr>
            <a:spLocks noGrp="1"/>
          </p:cNvSpPr>
          <p:nvPr>
            <p:ph type="title"/>
          </p:nvPr>
        </p:nvSpPr>
        <p:spPr>
          <a:xfrm>
            <a:off x="304126" y="243745"/>
            <a:ext cx="10515600" cy="622103"/>
          </a:xfrm>
        </p:spPr>
        <p:txBody>
          <a:bodyPr>
            <a:normAutofit/>
          </a:bodyPr>
          <a:lstStyle/>
          <a:p>
            <a:r>
              <a:rPr lang="ja-JP" altLang="en-US" sz="2000" b="1"/>
              <a:t>８．効果評価</a:t>
            </a:r>
            <a:r>
              <a:rPr lang="en-US" altLang="ja-JP" sz="2000" b="1"/>
              <a:t>_</a:t>
            </a:r>
            <a:r>
              <a:rPr lang="ja-JP" altLang="en-US" sz="2000" b="1"/>
              <a:t>出力結果シート</a:t>
            </a:r>
            <a:endParaRPr kumimoji="1" lang="ja-JP" altLang="en-US" sz="2000" b="1"/>
          </a:p>
        </p:txBody>
      </p:sp>
      <p:sp>
        <p:nvSpPr>
          <p:cNvPr id="9" name="タイトル 1">
            <a:extLst>
              <a:ext uri="{FF2B5EF4-FFF2-40B4-BE49-F238E27FC236}">
                <a16:creationId xmlns:a16="http://schemas.microsoft.com/office/drawing/2014/main" id="{3F87C501-D651-4ECD-ACB2-DD34731B5BE9}"/>
              </a:ext>
            </a:extLst>
          </p:cNvPr>
          <p:cNvSpPr txBox="1">
            <a:spLocks/>
          </p:cNvSpPr>
          <p:nvPr/>
        </p:nvSpPr>
        <p:spPr>
          <a:xfrm>
            <a:off x="6529667" y="1011266"/>
            <a:ext cx="5073053" cy="218374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a:latin typeface="ＭＳ ゴシック" panose="020B0609070205080204" pitchFamily="49" charset="-128"/>
                <a:ea typeface="ＭＳ ゴシック" panose="020B0609070205080204" pitchFamily="49" charset="-128"/>
              </a:rPr>
              <a:t>出力される内容について</a:t>
            </a:r>
            <a:endParaRPr lang="en-US" altLang="ja-JP" sz="1200" b="1">
              <a:latin typeface="ＭＳ ゴシック" panose="020B0609070205080204" pitchFamily="49" charset="-128"/>
              <a:ea typeface="ＭＳ ゴシック" panose="020B0609070205080204" pitchFamily="49" charset="-128"/>
            </a:endParaRPr>
          </a:p>
          <a:p>
            <a:endParaRPr lang="en-US" altLang="ja-JP" sz="1200" b="1">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ニーズ調査入力シートを入力した後、表紙シートから「集計①」～「集計③」を実施することで、効果評価</a:t>
            </a:r>
            <a:r>
              <a:rPr lang="en-US" altLang="ja-JP" sz="1100">
                <a:latin typeface="ＭＳ ゴシック" panose="020B0609070205080204" pitchFamily="49" charset="-128"/>
                <a:ea typeface="ＭＳ ゴシック" panose="020B0609070205080204" pitchFamily="49" charset="-128"/>
              </a:rPr>
              <a:t>_</a:t>
            </a:r>
            <a:r>
              <a:rPr lang="ja-JP" altLang="en-US" sz="1100">
                <a:latin typeface="ＭＳ ゴシック" panose="020B0609070205080204" pitchFamily="49" charset="-128"/>
                <a:ea typeface="ＭＳ ゴシック" panose="020B0609070205080204" pitchFamily="49" charset="-128"/>
              </a:rPr>
              <a:t>出力結果シートが更新されます。</a:t>
            </a:r>
            <a:endParaRPr lang="en-US" altLang="ja-JP" sz="1100">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endParaRPr lang="en-US" altLang="ja-JP" sz="1100">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ニーズ調査入力シートの入力内容から自動生成されるため、当シートを直接編集しないでください。</a:t>
            </a:r>
            <a:endParaRPr lang="en-US" altLang="ja-JP" sz="1100">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endParaRPr lang="en-US" altLang="ja-JP" sz="1100">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ニーズ調査入力シートで性別、年齢が入力されていない方については、</a:t>
            </a:r>
            <a:r>
              <a:rPr lang="ja-JP" altLang="en-US" sz="1100" b="1">
                <a:solidFill>
                  <a:srgbClr val="FF0000"/>
                </a:solidFill>
                <a:latin typeface="ＭＳ ゴシック" panose="020B0609070205080204" pitchFamily="49" charset="-128"/>
                <a:ea typeface="ＭＳ ゴシック" panose="020B0609070205080204" pitchFamily="49" charset="-128"/>
              </a:rPr>
              <a:t>集計対象外</a:t>
            </a:r>
            <a:r>
              <a:rPr lang="ja-JP" altLang="en-US" sz="1100">
                <a:latin typeface="ＭＳ ゴシック" panose="020B0609070205080204" pitchFamily="49" charset="-128"/>
                <a:ea typeface="ＭＳ ゴシック" panose="020B0609070205080204" pitchFamily="49" charset="-128"/>
              </a:rPr>
              <a:t>となります。</a:t>
            </a:r>
          </a:p>
        </p:txBody>
      </p:sp>
      <p:pic>
        <p:nvPicPr>
          <p:cNvPr id="11" name="図 10">
            <a:extLst>
              <a:ext uri="{FF2B5EF4-FFF2-40B4-BE49-F238E27FC236}">
                <a16:creationId xmlns:a16="http://schemas.microsoft.com/office/drawing/2014/main" id="{EDDE245B-E307-4DBF-8422-88F0D4DEF6EE}"/>
              </a:ext>
            </a:extLst>
          </p:cNvPr>
          <p:cNvPicPr>
            <a:picLocks noChangeAspect="1"/>
          </p:cNvPicPr>
          <p:nvPr/>
        </p:nvPicPr>
        <p:blipFill>
          <a:blip r:embed="rId3"/>
          <a:stretch>
            <a:fillRect/>
          </a:stretch>
        </p:blipFill>
        <p:spPr>
          <a:xfrm>
            <a:off x="290148" y="995054"/>
            <a:ext cx="6095426" cy="4399905"/>
          </a:xfrm>
          <a:prstGeom prst="rect">
            <a:avLst/>
          </a:prstGeom>
        </p:spPr>
      </p:pic>
      <p:sp>
        <p:nvSpPr>
          <p:cNvPr id="7" name="フッター プレースホルダー 2">
            <a:extLst>
              <a:ext uri="{FF2B5EF4-FFF2-40B4-BE49-F238E27FC236}">
                <a16:creationId xmlns:a16="http://schemas.microsoft.com/office/drawing/2014/main" id="{D3EBD415-DB93-4AB3-9F0C-2BAC5E081848}"/>
              </a:ext>
            </a:extLst>
          </p:cNvPr>
          <p:cNvSpPr>
            <a:spLocks noGrp="1"/>
          </p:cNvSpPr>
          <p:nvPr>
            <p:ph type="ftr" sz="quarter" idx="11"/>
          </p:nvPr>
        </p:nvSpPr>
        <p:spPr>
          <a:xfrm>
            <a:off x="3829168" y="6614255"/>
            <a:ext cx="4717774" cy="243746"/>
          </a:xfrm>
        </p:spPr>
        <p:txBody>
          <a:bodyPr/>
          <a:lstStyle/>
          <a:p>
            <a:r>
              <a:rPr kumimoji="1" lang="en-US" altLang="ja-JP">
                <a:solidFill>
                  <a:schemeClr val="bg1"/>
                </a:solidFill>
              </a:rPr>
              <a:t>©</a:t>
            </a:r>
            <a:r>
              <a:rPr kumimoji="1" lang="ja-JP" altLang="en-US">
                <a:solidFill>
                  <a:schemeClr val="bg1"/>
                </a:solidFill>
              </a:rPr>
              <a:t>東京都健康長寿医療センター研究所</a:t>
            </a:r>
          </a:p>
        </p:txBody>
      </p:sp>
      <p:sp>
        <p:nvSpPr>
          <p:cNvPr id="10" name="スライド番号プレースホルダー 3">
            <a:extLst>
              <a:ext uri="{FF2B5EF4-FFF2-40B4-BE49-F238E27FC236}">
                <a16:creationId xmlns:a16="http://schemas.microsoft.com/office/drawing/2014/main" id="{A0C514D2-FBA7-46B5-982C-EE4C1B25ECA8}"/>
              </a:ext>
            </a:extLst>
          </p:cNvPr>
          <p:cNvSpPr>
            <a:spLocks noGrp="1"/>
          </p:cNvSpPr>
          <p:nvPr>
            <p:ph type="sldNum" sz="quarter" idx="12"/>
          </p:nvPr>
        </p:nvSpPr>
        <p:spPr>
          <a:xfrm>
            <a:off x="10163543" y="6248400"/>
            <a:ext cx="1706217" cy="365125"/>
          </a:xfrm>
        </p:spPr>
        <p:txBody>
          <a:bodyPr/>
          <a:lstStyle/>
          <a:p>
            <a:fld id="{5582D430-5065-4924-AFD1-5B347984A761}" type="slidenum">
              <a:rPr kumimoji="1" lang="ja-JP" altLang="en-US" smtClean="0"/>
              <a:t>11</a:t>
            </a:fld>
            <a:endParaRPr kumimoji="1" lang="ja-JP" altLang="en-US"/>
          </a:p>
        </p:txBody>
      </p:sp>
    </p:spTree>
    <p:extLst>
      <p:ext uri="{BB962C8B-B14F-4D97-AF65-F5344CB8AC3E}">
        <p14:creationId xmlns:p14="http://schemas.microsoft.com/office/powerpoint/2010/main" val="3833068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B0A3C013-4766-4F40-9086-D21E9FC857F8}"/>
              </a:ext>
            </a:extLst>
          </p:cNvPr>
          <p:cNvSpPr>
            <a:spLocks noGrp="1"/>
          </p:cNvSpPr>
          <p:nvPr>
            <p:ph type="title"/>
          </p:nvPr>
        </p:nvSpPr>
        <p:spPr>
          <a:xfrm>
            <a:off x="304126" y="243745"/>
            <a:ext cx="10515600" cy="622103"/>
          </a:xfrm>
        </p:spPr>
        <p:txBody>
          <a:bodyPr>
            <a:normAutofit/>
          </a:bodyPr>
          <a:lstStyle/>
          <a:p>
            <a:r>
              <a:rPr lang="ja-JP" altLang="en-US" sz="2000" b="1"/>
              <a:t>９．効果評価</a:t>
            </a:r>
            <a:r>
              <a:rPr lang="en-US" altLang="ja-JP" sz="2000" b="1"/>
              <a:t>_</a:t>
            </a:r>
            <a:r>
              <a:rPr lang="ja-JP" altLang="en-US" sz="2000" b="1"/>
              <a:t>グラフシート</a:t>
            </a:r>
            <a:endParaRPr kumimoji="1" lang="ja-JP" altLang="en-US" sz="2000" b="1"/>
          </a:p>
        </p:txBody>
      </p:sp>
      <p:sp>
        <p:nvSpPr>
          <p:cNvPr id="11" name="タイトル 1">
            <a:extLst>
              <a:ext uri="{FF2B5EF4-FFF2-40B4-BE49-F238E27FC236}">
                <a16:creationId xmlns:a16="http://schemas.microsoft.com/office/drawing/2014/main" id="{87131DCF-BDB2-4B86-BCB8-4B708D950B63}"/>
              </a:ext>
            </a:extLst>
          </p:cNvPr>
          <p:cNvSpPr txBox="1">
            <a:spLocks/>
          </p:cNvSpPr>
          <p:nvPr/>
        </p:nvSpPr>
        <p:spPr>
          <a:xfrm>
            <a:off x="738020" y="5064670"/>
            <a:ext cx="6734503" cy="1626921"/>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a:latin typeface="ＭＳ ゴシック" panose="020B0609070205080204" pitchFamily="49" charset="-128"/>
                <a:ea typeface="ＭＳ ゴシック" panose="020B0609070205080204" pitchFamily="49" charset="-128"/>
              </a:rPr>
              <a:t>出力される内容について</a:t>
            </a:r>
            <a:endParaRPr lang="en-US" altLang="ja-JP" sz="1200" b="1">
              <a:latin typeface="ＭＳ ゴシック" panose="020B0609070205080204" pitchFamily="49" charset="-128"/>
              <a:ea typeface="ＭＳ ゴシック" panose="020B0609070205080204" pitchFamily="49" charset="-128"/>
            </a:endParaRPr>
          </a:p>
          <a:p>
            <a:endParaRPr lang="en-US" altLang="ja-JP" sz="1200" b="1">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ニーズ調査入力シートを入力した後、表紙シートから「集計①」～「集計③」を実行することで、</a:t>
            </a:r>
            <a:endParaRPr lang="en-US" altLang="ja-JP" sz="1100">
              <a:latin typeface="ＭＳ ゴシック" panose="020B0609070205080204" pitchFamily="49" charset="-128"/>
              <a:ea typeface="ＭＳ ゴシック" panose="020B0609070205080204" pitchFamily="49" charset="-128"/>
            </a:endParaRPr>
          </a:p>
          <a:p>
            <a:r>
              <a:rPr lang="ja-JP" altLang="en-US" sz="1100">
                <a:latin typeface="ＭＳ ゴシック" panose="020B0609070205080204" pitchFamily="49" charset="-128"/>
                <a:ea typeface="ＭＳ ゴシック" panose="020B0609070205080204" pitchFamily="49" charset="-128"/>
              </a:rPr>
              <a:t>　実施状況</a:t>
            </a:r>
            <a:r>
              <a:rPr lang="en-US" altLang="ja-JP" sz="1100">
                <a:latin typeface="ＭＳ ゴシック" panose="020B0609070205080204" pitchFamily="49" charset="-128"/>
                <a:ea typeface="ＭＳ ゴシック" panose="020B0609070205080204" pitchFamily="49" charset="-128"/>
              </a:rPr>
              <a:t>_</a:t>
            </a:r>
            <a:r>
              <a:rPr lang="ja-JP" altLang="en-US" sz="1100">
                <a:latin typeface="ＭＳ ゴシック" panose="020B0609070205080204" pitchFamily="49" charset="-128"/>
                <a:ea typeface="ＭＳ ゴシック" panose="020B0609070205080204" pitchFamily="49" charset="-128"/>
              </a:rPr>
              <a:t>グラフシートが更新されます。</a:t>
            </a:r>
            <a:endParaRPr lang="en-US" altLang="ja-JP" sz="1100">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endParaRPr lang="en-US" altLang="ja-JP" sz="1100">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左上のドロップダウンから表示させる項目を選択することができます。</a:t>
            </a:r>
            <a:endParaRPr lang="en-US" altLang="ja-JP" sz="1100">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endParaRPr lang="en-US" altLang="ja-JP" sz="1100">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右側ドロップダウンから、表示させる対象者の項目を選択することができます。</a:t>
            </a:r>
            <a:endParaRPr lang="en-US" altLang="ja-JP" sz="1100">
              <a:latin typeface="ＭＳ ゴシック" panose="020B0609070205080204" pitchFamily="49" charset="-128"/>
              <a:ea typeface="ＭＳ ゴシック" panose="020B0609070205080204" pitchFamily="49" charset="-128"/>
            </a:endParaRPr>
          </a:p>
        </p:txBody>
      </p:sp>
      <p:pic>
        <p:nvPicPr>
          <p:cNvPr id="19" name="図 18">
            <a:extLst>
              <a:ext uri="{FF2B5EF4-FFF2-40B4-BE49-F238E27FC236}">
                <a16:creationId xmlns:a16="http://schemas.microsoft.com/office/drawing/2014/main" id="{98BCD96C-16F0-4F91-A60E-F98D1F6809B2}"/>
              </a:ext>
            </a:extLst>
          </p:cNvPr>
          <p:cNvPicPr>
            <a:picLocks noChangeAspect="1"/>
          </p:cNvPicPr>
          <p:nvPr/>
        </p:nvPicPr>
        <p:blipFill>
          <a:blip r:embed="rId3"/>
          <a:stretch>
            <a:fillRect/>
          </a:stretch>
        </p:blipFill>
        <p:spPr>
          <a:xfrm>
            <a:off x="8769289" y="554796"/>
            <a:ext cx="1718998" cy="2677548"/>
          </a:xfrm>
          <a:prstGeom prst="rect">
            <a:avLst/>
          </a:prstGeom>
          <a:ln w="22225">
            <a:solidFill>
              <a:srgbClr val="FF0000"/>
            </a:solidFill>
            <a:prstDash val="dash"/>
          </a:ln>
        </p:spPr>
      </p:pic>
      <p:pic>
        <p:nvPicPr>
          <p:cNvPr id="21" name="図 20">
            <a:extLst>
              <a:ext uri="{FF2B5EF4-FFF2-40B4-BE49-F238E27FC236}">
                <a16:creationId xmlns:a16="http://schemas.microsoft.com/office/drawing/2014/main" id="{E65869D6-F78A-456F-B888-6760677B4F75}"/>
              </a:ext>
            </a:extLst>
          </p:cNvPr>
          <p:cNvPicPr>
            <a:picLocks noChangeAspect="1"/>
          </p:cNvPicPr>
          <p:nvPr/>
        </p:nvPicPr>
        <p:blipFill>
          <a:blip r:embed="rId4"/>
          <a:stretch>
            <a:fillRect/>
          </a:stretch>
        </p:blipFill>
        <p:spPr>
          <a:xfrm>
            <a:off x="8782070" y="3448146"/>
            <a:ext cx="1706217" cy="2690328"/>
          </a:xfrm>
          <a:prstGeom prst="rect">
            <a:avLst/>
          </a:prstGeom>
          <a:ln w="22225">
            <a:solidFill>
              <a:srgbClr val="FF0000"/>
            </a:solidFill>
            <a:prstDash val="dash"/>
          </a:ln>
        </p:spPr>
      </p:pic>
      <p:grpSp>
        <p:nvGrpSpPr>
          <p:cNvPr id="3" name="グループ化 2">
            <a:extLst>
              <a:ext uri="{FF2B5EF4-FFF2-40B4-BE49-F238E27FC236}">
                <a16:creationId xmlns:a16="http://schemas.microsoft.com/office/drawing/2014/main" id="{11E39370-7213-4024-98EA-730505E78214}"/>
              </a:ext>
            </a:extLst>
          </p:cNvPr>
          <p:cNvGrpSpPr/>
          <p:nvPr/>
        </p:nvGrpSpPr>
        <p:grpSpPr>
          <a:xfrm>
            <a:off x="633245" y="865848"/>
            <a:ext cx="7283844" cy="4032412"/>
            <a:chOff x="633245" y="865848"/>
            <a:chExt cx="6631806" cy="3671437"/>
          </a:xfrm>
        </p:grpSpPr>
        <p:pic>
          <p:nvPicPr>
            <p:cNvPr id="10" name="図 9">
              <a:extLst>
                <a:ext uri="{FF2B5EF4-FFF2-40B4-BE49-F238E27FC236}">
                  <a16:creationId xmlns:a16="http://schemas.microsoft.com/office/drawing/2014/main" id="{36EB60D4-BA81-4B27-94CE-A49E8894070D}"/>
                </a:ext>
              </a:extLst>
            </p:cNvPr>
            <p:cNvPicPr>
              <a:picLocks noChangeAspect="1"/>
            </p:cNvPicPr>
            <p:nvPr/>
          </p:nvPicPr>
          <p:blipFill>
            <a:blip r:embed="rId5"/>
            <a:stretch>
              <a:fillRect/>
            </a:stretch>
          </p:blipFill>
          <p:spPr>
            <a:xfrm>
              <a:off x="633245" y="865848"/>
              <a:ext cx="6631806" cy="3671437"/>
            </a:xfrm>
            <a:prstGeom prst="rect">
              <a:avLst/>
            </a:prstGeom>
          </p:spPr>
        </p:pic>
        <p:pic>
          <p:nvPicPr>
            <p:cNvPr id="13" name="図 12">
              <a:extLst>
                <a:ext uri="{FF2B5EF4-FFF2-40B4-BE49-F238E27FC236}">
                  <a16:creationId xmlns:a16="http://schemas.microsoft.com/office/drawing/2014/main" id="{798A10D0-98EF-4BEC-B5DB-E7CD079E01EE}"/>
                </a:ext>
              </a:extLst>
            </p:cNvPr>
            <p:cNvPicPr>
              <a:picLocks noChangeAspect="1"/>
            </p:cNvPicPr>
            <p:nvPr/>
          </p:nvPicPr>
          <p:blipFill>
            <a:blip r:embed="rId6"/>
            <a:stretch>
              <a:fillRect/>
            </a:stretch>
          </p:blipFill>
          <p:spPr>
            <a:xfrm>
              <a:off x="633245" y="1362753"/>
              <a:ext cx="1262891" cy="1454723"/>
            </a:xfrm>
            <a:prstGeom prst="rect">
              <a:avLst/>
            </a:prstGeom>
            <a:ln w="25400">
              <a:solidFill>
                <a:srgbClr val="FF0000"/>
              </a:solidFill>
              <a:prstDash val="dash"/>
            </a:ln>
          </p:spPr>
        </p:pic>
        <p:cxnSp>
          <p:nvCxnSpPr>
            <p:cNvPr id="14" name="直線矢印コネクタ 13">
              <a:extLst>
                <a:ext uri="{FF2B5EF4-FFF2-40B4-BE49-F238E27FC236}">
                  <a16:creationId xmlns:a16="http://schemas.microsoft.com/office/drawing/2014/main" id="{9A12BD95-6757-4644-9B02-27BE38470B73}"/>
                </a:ext>
              </a:extLst>
            </p:cNvPr>
            <p:cNvCxnSpPr>
              <a:cxnSpLocks/>
              <a:endCxn id="13" idx="0"/>
            </p:cNvCxnSpPr>
            <p:nvPr/>
          </p:nvCxnSpPr>
          <p:spPr>
            <a:xfrm>
              <a:off x="995208" y="1159385"/>
              <a:ext cx="269483" cy="2033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正方形/長方形 14">
              <a:extLst>
                <a:ext uri="{FF2B5EF4-FFF2-40B4-BE49-F238E27FC236}">
                  <a16:creationId xmlns:a16="http://schemas.microsoft.com/office/drawing/2014/main" id="{E6EA4B87-952E-4225-B451-66599FB06E03}"/>
                </a:ext>
              </a:extLst>
            </p:cNvPr>
            <p:cNvSpPr/>
            <p:nvPr/>
          </p:nvSpPr>
          <p:spPr>
            <a:xfrm>
              <a:off x="738020" y="1024977"/>
              <a:ext cx="514377" cy="134408"/>
            </a:xfrm>
            <a:prstGeom prst="rect">
              <a:avLst/>
            </a:prstGeom>
            <a:noFill/>
            <a:ln w="2222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70DB1988-274C-445D-A3A9-2A11FF967F8E}"/>
                </a:ext>
              </a:extLst>
            </p:cNvPr>
            <p:cNvSpPr/>
            <p:nvPr/>
          </p:nvSpPr>
          <p:spPr>
            <a:xfrm>
              <a:off x="5581623" y="2354311"/>
              <a:ext cx="1683428" cy="198080"/>
            </a:xfrm>
            <a:prstGeom prst="rect">
              <a:avLst/>
            </a:prstGeom>
            <a:noFill/>
            <a:ln w="2222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23" name="直線矢印コネクタ 22">
            <a:extLst>
              <a:ext uri="{FF2B5EF4-FFF2-40B4-BE49-F238E27FC236}">
                <a16:creationId xmlns:a16="http://schemas.microsoft.com/office/drawing/2014/main" id="{B9790D6B-1EC3-4383-9303-8E206E422DDC}"/>
              </a:ext>
            </a:extLst>
          </p:cNvPr>
          <p:cNvCxnSpPr>
            <a:cxnSpLocks/>
            <a:stCxn id="22" idx="3"/>
            <a:endCxn id="19" idx="1"/>
          </p:cNvCxnSpPr>
          <p:nvPr/>
        </p:nvCxnSpPr>
        <p:spPr>
          <a:xfrm flipV="1">
            <a:off x="7917089" y="1893570"/>
            <a:ext cx="852200" cy="7158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a:extLst>
              <a:ext uri="{FF2B5EF4-FFF2-40B4-BE49-F238E27FC236}">
                <a16:creationId xmlns:a16="http://schemas.microsoft.com/office/drawing/2014/main" id="{1ED9F894-4D9A-4DBB-A453-B79EEE21F27B}"/>
              </a:ext>
            </a:extLst>
          </p:cNvPr>
          <p:cNvCxnSpPr>
            <a:cxnSpLocks/>
            <a:stCxn id="22" idx="3"/>
            <a:endCxn id="21" idx="1"/>
          </p:cNvCxnSpPr>
          <p:nvPr/>
        </p:nvCxnSpPr>
        <p:spPr>
          <a:xfrm>
            <a:off x="7917089" y="2609434"/>
            <a:ext cx="864981" cy="21838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フッター プレースホルダー 2">
            <a:extLst>
              <a:ext uri="{FF2B5EF4-FFF2-40B4-BE49-F238E27FC236}">
                <a16:creationId xmlns:a16="http://schemas.microsoft.com/office/drawing/2014/main" id="{EB80CDE0-856D-4FD8-890E-A7E5FF72460C}"/>
              </a:ext>
            </a:extLst>
          </p:cNvPr>
          <p:cNvSpPr>
            <a:spLocks noGrp="1"/>
          </p:cNvSpPr>
          <p:nvPr>
            <p:ph type="ftr" sz="quarter" idx="11"/>
          </p:nvPr>
        </p:nvSpPr>
        <p:spPr>
          <a:xfrm>
            <a:off x="3829168" y="6614255"/>
            <a:ext cx="4717774" cy="243746"/>
          </a:xfrm>
        </p:spPr>
        <p:txBody>
          <a:bodyPr/>
          <a:lstStyle/>
          <a:p>
            <a:r>
              <a:rPr kumimoji="1" lang="en-US" altLang="ja-JP">
                <a:solidFill>
                  <a:schemeClr val="bg1"/>
                </a:solidFill>
              </a:rPr>
              <a:t>©</a:t>
            </a:r>
            <a:r>
              <a:rPr kumimoji="1" lang="ja-JP" altLang="en-US">
                <a:solidFill>
                  <a:schemeClr val="bg1"/>
                </a:solidFill>
              </a:rPr>
              <a:t>東京都健康長寿医療センター研究所</a:t>
            </a:r>
          </a:p>
        </p:txBody>
      </p:sp>
      <p:sp>
        <p:nvSpPr>
          <p:cNvPr id="17" name="スライド番号プレースホルダー 3">
            <a:extLst>
              <a:ext uri="{FF2B5EF4-FFF2-40B4-BE49-F238E27FC236}">
                <a16:creationId xmlns:a16="http://schemas.microsoft.com/office/drawing/2014/main" id="{7392903C-A73D-45DA-9A20-4B54D6CA962A}"/>
              </a:ext>
            </a:extLst>
          </p:cNvPr>
          <p:cNvSpPr>
            <a:spLocks noGrp="1"/>
          </p:cNvSpPr>
          <p:nvPr>
            <p:ph type="sldNum" sz="quarter" idx="12"/>
          </p:nvPr>
        </p:nvSpPr>
        <p:spPr>
          <a:xfrm>
            <a:off x="10163543" y="6248400"/>
            <a:ext cx="1706217" cy="365125"/>
          </a:xfrm>
        </p:spPr>
        <p:txBody>
          <a:bodyPr/>
          <a:lstStyle/>
          <a:p>
            <a:fld id="{5582D430-5065-4924-AFD1-5B347984A761}" type="slidenum">
              <a:rPr kumimoji="1" lang="ja-JP" altLang="en-US" smtClean="0"/>
              <a:t>12</a:t>
            </a:fld>
            <a:endParaRPr kumimoji="1" lang="ja-JP" altLang="en-US"/>
          </a:p>
        </p:txBody>
      </p:sp>
    </p:spTree>
    <p:extLst>
      <p:ext uri="{BB962C8B-B14F-4D97-AF65-F5344CB8AC3E}">
        <p14:creationId xmlns:p14="http://schemas.microsoft.com/office/powerpoint/2010/main" val="7066496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516CAE-BD85-44A2-8D41-6CCC788E445B}"/>
              </a:ext>
            </a:extLst>
          </p:cNvPr>
          <p:cNvSpPr>
            <a:spLocks noGrp="1"/>
          </p:cNvSpPr>
          <p:nvPr>
            <p:ph type="title"/>
          </p:nvPr>
        </p:nvSpPr>
        <p:spPr/>
        <p:txBody>
          <a:bodyPr/>
          <a:lstStyle/>
          <a:p>
            <a:r>
              <a:rPr lang="ja-JP" altLang="en-US"/>
              <a:t>問い合わせ先</a:t>
            </a:r>
            <a:endParaRPr kumimoji="1" lang="ja-JP" altLang="en-US"/>
          </a:p>
        </p:txBody>
      </p:sp>
      <p:sp>
        <p:nvSpPr>
          <p:cNvPr id="3" name="コンテンツ プレースホルダー 2">
            <a:extLst>
              <a:ext uri="{FF2B5EF4-FFF2-40B4-BE49-F238E27FC236}">
                <a16:creationId xmlns:a16="http://schemas.microsoft.com/office/drawing/2014/main" id="{730D99D6-5C47-4105-8ED9-EEBB172A7BE7}"/>
              </a:ext>
            </a:extLst>
          </p:cNvPr>
          <p:cNvSpPr>
            <a:spLocks noGrp="1"/>
          </p:cNvSpPr>
          <p:nvPr>
            <p:ph idx="1"/>
          </p:nvPr>
        </p:nvSpPr>
        <p:spPr>
          <a:xfrm>
            <a:off x="1600200" y="1965960"/>
            <a:ext cx="9286408" cy="4038600"/>
          </a:xfrm>
        </p:spPr>
        <p:txBody>
          <a:bodyPr>
            <a:normAutofit lnSpcReduction="10000"/>
          </a:bodyPr>
          <a:lstStyle/>
          <a:p>
            <a:pPr marL="45720" indent="0">
              <a:lnSpc>
                <a:spcPct val="110000"/>
              </a:lnSpc>
              <a:spcBef>
                <a:spcPts val="600"/>
              </a:spcBef>
              <a:buNone/>
            </a:pPr>
            <a:r>
              <a:rPr lang="ja-JP" altLang="en-US" sz="2800" dirty="0">
                <a:latin typeface="ＭＳ ゴシック" panose="020B0609070205080204" pitchFamily="49" charset="-128"/>
                <a:ea typeface="ＭＳ ゴシック" panose="020B0609070205080204" pitchFamily="49" charset="-128"/>
              </a:rPr>
              <a:t>東京都健康長寿医療センター研究所</a:t>
            </a:r>
            <a:endParaRPr lang="en-US" altLang="ja-JP" sz="2800" dirty="0">
              <a:latin typeface="ＭＳ ゴシック" panose="020B0609070205080204" pitchFamily="49" charset="-128"/>
              <a:ea typeface="ＭＳ ゴシック" panose="020B0609070205080204" pitchFamily="49" charset="-128"/>
            </a:endParaRPr>
          </a:p>
          <a:p>
            <a:pPr marL="45720" indent="0">
              <a:lnSpc>
                <a:spcPct val="110000"/>
              </a:lnSpc>
              <a:buNone/>
            </a:pPr>
            <a:r>
              <a:rPr lang="ja-JP" altLang="en-US" sz="2800" dirty="0">
                <a:latin typeface="ＭＳ ゴシック" panose="020B0609070205080204" pitchFamily="49" charset="-128"/>
                <a:ea typeface="ＭＳ ゴシック" panose="020B0609070205080204" pitchFamily="49" charset="-128"/>
              </a:rPr>
              <a:t>東京都介護予防・フレイル予防推進支援センター</a:t>
            </a:r>
            <a:endParaRPr lang="en-US" altLang="ja-JP" sz="2800" dirty="0">
              <a:latin typeface="ＭＳ ゴシック" panose="020B0609070205080204" pitchFamily="49" charset="-128"/>
              <a:ea typeface="ＭＳ ゴシック" panose="020B0609070205080204" pitchFamily="49" charset="-128"/>
            </a:endParaRPr>
          </a:p>
          <a:p>
            <a:pPr marL="45720" indent="0">
              <a:lnSpc>
                <a:spcPct val="110000"/>
              </a:lnSpc>
              <a:buNone/>
            </a:pPr>
            <a:r>
              <a:rPr lang="ja-JP" altLang="en-US" sz="2400" dirty="0">
                <a:latin typeface="ＭＳ ゴシック" panose="020B0609070205080204" pitchFamily="49" charset="-128"/>
                <a:ea typeface="ＭＳ ゴシック" panose="020B0609070205080204" pitchFamily="49" charset="-128"/>
              </a:rPr>
              <a:t>〒</a:t>
            </a:r>
            <a:r>
              <a:rPr lang="en-US" altLang="ja-JP" sz="2400" dirty="0">
                <a:latin typeface="ＭＳ ゴシック" panose="020B0609070205080204" pitchFamily="49" charset="-128"/>
                <a:ea typeface="ＭＳ ゴシック" panose="020B0609070205080204" pitchFamily="49" charset="-128"/>
              </a:rPr>
              <a:t>173-0004</a:t>
            </a:r>
            <a:r>
              <a:rPr lang="ja-JP" altLang="en-US" sz="2400" dirty="0">
                <a:latin typeface="ＭＳ ゴシック" panose="020B0609070205080204" pitchFamily="49" charset="-128"/>
                <a:ea typeface="ＭＳ ゴシック" panose="020B0609070205080204" pitchFamily="49" charset="-128"/>
              </a:rPr>
              <a:t>　東京都板橋区板橋</a:t>
            </a:r>
            <a:r>
              <a:rPr lang="en-US" altLang="ja-JP" sz="2400" dirty="0">
                <a:latin typeface="ＭＳ ゴシック" panose="020B0609070205080204" pitchFamily="49" charset="-128"/>
                <a:ea typeface="ＭＳ ゴシック" panose="020B0609070205080204" pitchFamily="49" charset="-128"/>
              </a:rPr>
              <a:t>3-9-7</a:t>
            </a:r>
            <a:r>
              <a:rPr lang="ja-JP" altLang="en-US" sz="2400" dirty="0">
                <a:latin typeface="ＭＳ ゴシック" panose="020B0609070205080204" pitchFamily="49" charset="-128"/>
                <a:ea typeface="ＭＳ ゴシック" panose="020B0609070205080204" pitchFamily="49" charset="-128"/>
              </a:rPr>
              <a:t> </a:t>
            </a:r>
            <a:endParaRPr lang="en-US" altLang="ja-JP" sz="2400" dirty="0">
              <a:latin typeface="ＭＳ ゴシック" panose="020B0609070205080204" pitchFamily="49" charset="-128"/>
              <a:ea typeface="ＭＳ ゴシック" panose="020B0609070205080204" pitchFamily="49" charset="-128"/>
            </a:endParaRPr>
          </a:p>
          <a:p>
            <a:pPr marL="45720" indent="0">
              <a:lnSpc>
                <a:spcPct val="110000"/>
              </a:lnSpc>
              <a:buNone/>
            </a:pPr>
            <a:r>
              <a:rPr lang="ja-JP" altLang="en-US" sz="2400" dirty="0">
                <a:latin typeface="ＭＳ ゴシック" panose="020B0609070205080204" pitchFamily="49" charset="-128"/>
                <a:ea typeface="ＭＳ ゴシック" panose="020B0609070205080204" pitchFamily="49" charset="-128"/>
              </a:rPr>
              <a:t>　　　　　　板橋センタービルディング</a:t>
            </a:r>
            <a:r>
              <a:rPr lang="en-US" altLang="ja-JP" sz="2400" dirty="0">
                <a:latin typeface="ＭＳ ゴシック" panose="020B0609070205080204" pitchFamily="49" charset="-128"/>
                <a:ea typeface="ＭＳ ゴシック" panose="020B0609070205080204" pitchFamily="49" charset="-128"/>
              </a:rPr>
              <a:t>8</a:t>
            </a:r>
            <a:r>
              <a:rPr lang="ja-JP" altLang="en-US" sz="2400" dirty="0">
                <a:latin typeface="ＭＳ ゴシック" panose="020B0609070205080204" pitchFamily="49" charset="-128"/>
                <a:ea typeface="ＭＳ ゴシック" panose="020B0609070205080204" pitchFamily="49" charset="-128"/>
              </a:rPr>
              <a:t>階</a:t>
            </a:r>
          </a:p>
          <a:p>
            <a:pPr marL="45720" indent="0">
              <a:lnSpc>
                <a:spcPct val="110000"/>
              </a:lnSpc>
              <a:buNone/>
            </a:pPr>
            <a:r>
              <a:rPr lang="en-US" altLang="ja-JP" sz="2400" dirty="0">
                <a:latin typeface="ＭＳ ゴシック" panose="020B0609070205080204" pitchFamily="49" charset="-128"/>
                <a:ea typeface="ＭＳ ゴシック" panose="020B0609070205080204" pitchFamily="49" charset="-128"/>
              </a:rPr>
              <a:t>TEL:03-5926-8236  </a:t>
            </a:r>
          </a:p>
          <a:p>
            <a:pPr marL="45720" indent="0">
              <a:lnSpc>
                <a:spcPct val="110000"/>
              </a:lnSpc>
              <a:buNone/>
            </a:pPr>
            <a:r>
              <a:rPr lang="en-US" altLang="ja-JP" sz="2400" dirty="0">
                <a:latin typeface="ＭＳ ゴシック" panose="020B0609070205080204" pitchFamily="49" charset="-128"/>
                <a:ea typeface="ＭＳ ゴシック" panose="020B0609070205080204" pitchFamily="49" charset="-128"/>
              </a:rPr>
              <a:t>FAX:03-5926-8237</a:t>
            </a:r>
          </a:p>
          <a:p>
            <a:pPr marL="45720" indent="0">
              <a:lnSpc>
                <a:spcPct val="110000"/>
              </a:lnSpc>
              <a:buNone/>
            </a:pPr>
            <a:r>
              <a:rPr lang="en-US" altLang="ja-JP" sz="2400" dirty="0">
                <a:latin typeface="ＭＳ ゴシック" panose="020B0609070205080204" pitchFamily="49" charset="-128"/>
                <a:ea typeface="ＭＳ ゴシック" panose="020B0609070205080204" pitchFamily="49" charset="-128"/>
              </a:rPr>
              <a:t>e-mail</a:t>
            </a:r>
            <a:r>
              <a:rPr lang="ja-JP" altLang="en-US" sz="2400" dirty="0">
                <a:latin typeface="ＭＳ ゴシック" panose="020B0609070205080204" pitchFamily="49" charset="-128"/>
                <a:ea typeface="ＭＳ ゴシック" panose="020B0609070205080204" pitchFamily="49" charset="-128"/>
              </a:rPr>
              <a:t>：</a:t>
            </a:r>
            <a:r>
              <a:rPr lang="en-US" altLang="ja-JP" sz="2400" dirty="0">
                <a:latin typeface="ＭＳ ゴシック" panose="020B0609070205080204" pitchFamily="49" charset="-128"/>
                <a:ea typeface="ＭＳ ゴシック" panose="020B0609070205080204" pitchFamily="49" charset="-128"/>
              </a:rPr>
              <a:t>shien@tmig.or.jp </a:t>
            </a:r>
            <a:endParaRPr lang="ja-JP" altLang="en-US" sz="2400" dirty="0">
              <a:latin typeface="ＭＳ ゴシック" panose="020B0609070205080204" pitchFamily="49" charset="-128"/>
              <a:ea typeface="ＭＳ ゴシック" panose="020B0609070205080204" pitchFamily="49" charset="-128"/>
            </a:endParaRPr>
          </a:p>
          <a:p>
            <a:endParaRPr kumimoji="1" lang="ja-JP" altLang="en-US" dirty="0"/>
          </a:p>
        </p:txBody>
      </p:sp>
      <p:sp>
        <p:nvSpPr>
          <p:cNvPr id="6" name="フッター プレースホルダー 2">
            <a:extLst>
              <a:ext uri="{FF2B5EF4-FFF2-40B4-BE49-F238E27FC236}">
                <a16:creationId xmlns:a16="http://schemas.microsoft.com/office/drawing/2014/main" id="{EBA28304-7F52-46CA-9319-4C05360541F6}"/>
              </a:ext>
            </a:extLst>
          </p:cNvPr>
          <p:cNvSpPr>
            <a:spLocks noGrp="1"/>
          </p:cNvSpPr>
          <p:nvPr>
            <p:ph type="ftr" sz="quarter" idx="11"/>
          </p:nvPr>
        </p:nvSpPr>
        <p:spPr>
          <a:xfrm>
            <a:off x="3829168" y="6614255"/>
            <a:ext cx="4717774" cy="243746"/>
          </a:xfrm>
        </p:spPr>
        <p:txBody>
          <a:bodyPr/>
          <a:lstStyle/>
          <a:p>
            <a:r>
              <a:rPr kumimoji="1" lang="en-US" altLang="ja-JP">
                <a:solidFill>
                  <a:schemeClr val="bg1"/>
                </a:solidFill>
              </a:rPr>
              <a:t>©</a:t>
            </a:r>
            <a:r>
              <a:rPr kumimoji="1" lang="ja-JP" altLang="en-US">
                <a:solidFill>
                  <a:schemeClr val="bg1"/>
                </a:solidFill>
              </a:rPr>
              <a:t>東京都健康長寿医療センター研究所</a:t>
            </a:r>
          </a:p>
        </p:txBody>
      </p:sp>
      <p:sp>
        <p:nvSpPr>
          <p:cNvPr id="7" name="スライド番号プレースホルダー 3">
            <a:extLst>
              <a:ext uri="{FF2B5EF4-FFF2-40B4-BE49-F238E27FC236}">
                <a16:creationId xmlns:a16="http://schemas.microsoft.com/office/drawing/2014/main" id="{7F76DCC2-3444-4983-8BB2-F6649BE57803}"/>
              </a:ext>
            </a:extLst>
          </p:cNvPr>
          <p:cNvSpPr>
            <a:spLocks noGrp="1"/>
          </p:cNvSpPr>
          <p:nvPr>
            <p:ph type="sldNum" sz="quarter" idx="12"/>
          </p:nvPr>
        </p:nvSpPr>
        <p:spPr>
          <a:xfrm>
            <a:off x="10163543" y="6248400"/>
            <a:ext cx="1706217" cy="365125"/>
          </a:xfrm>
        </p:spPr>
        <p:txBody>
          <a:bodyPr/>
          <a:lstStyle/>
          <a:p>
            <a:fld id="{5582D430-5065-4924-AFD1-5B347984A761}" type="slidenum">
              <a:rPr kumimoji="1" lang="ja-JP" altLang="en-US" smtClean="0"/>
              <a:t>13</a:t>
            </a:fld>
            <a:endParaRPr kumimoji="1" lang="ja-JP" altLang="en-US"/>
          </a:p>
        </p:txBody>
      </p:sp>
    </p:spTree>
    <p:extLst>
      <p:ext uri="{BB962C8B-B14F-4D97-AF65-F5344CB8AC3E}">
        <p14:creationId xmlns:p14="http://schemas.microsoft.com/office/powerpoint/2010/main" val="2728014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E1DCAF-8D44-4AB4-A163-2C33A5E3B305}"/>
              </a:ext>
            </a:extLst>
          </p:cNvPr>
          <p:cNvSpPr>
            <a:spLocks noGrp="1"/>
          </p:cNvSpPr>
          <p:nvPr>
            <p:ph type="title"/>
          </p:nvPr>
        </p:nvSpPr>
        <p:spPr>
          <a:xfrm>
            <a:off x="234669" y="609600"/>
            <a:ext cx="11709175" cy="555812"/>
          </a:xfrm>
        </p:spPr>
        <p:txBody>
          <a:bodyPr>
            <a:normAutofit fontScale="90000"/>
          </a:bodyPr>
          <a:lstStyle/>
          <a:p>
            <a:pPr algn="ctr"/>
            <a:r>
              <a:rPr kumimoji="1" lang="ja-JP" altLang="en-US"/>
              <a:t>目次</a:t>
            </a:r>
          </a:p>
        </p:txBody>
      </p:sp>
      <p:sp>
        <p:nvSpPr>
          <p:cNvPr id="4" name="スライド番号プレースホルダー 3">
            <a:extLst>
              <a:ext uri="{FF2B5EF4-FFF2-40B4-BE49-F238E27FC236}">
                <a16:creationId xmlns:a16="http://schemas.microsoft.com/office/drawing/2014/main" id="{E8AA31C8-0D36-484F-9A0D-EC80ABF2F047}"/>
              </a:ext>
            </a:extLst>
          </p:cNvPr>
          <p:cNvSpPr>
            <a:spLocks noGrp="1"/>
          </p:cNvSpPr>
          <p:nvPr>
            <p:ph type="sldNum" sz="quarter" idx="12"/>
          </p:nvPr>
        </p:nvSpPr>
        <p:spPr>
          <a:xfrm>
            <a:off x="10163543" y="6248400"/>
            <a:ext cx="1706217" cy="365125"/>
          </a:xfrm>
        </p:spPr>
        <p:txBody>
          <a:bodyPr/>
          <a:lstStyle/>
          <a:p>
            <a:fld id="{5582D430-5065-4924-AFD1-5B347984A761}" type="slidenum">
              <a:rPr kumimoji="1" lang="ja-JP" altLang="en-US" smtClean="0"/>
              <a:t>1</a:t>
            </a:fld>
            <a:endParaRPr kumimoji="1" lang="ja-JP" altLang="en-US"/>
          </a:p>
        </p:txBody>
      </p:sp>
      <p:sp>
        <p:nvSpPr>
          <p:cNvPr id="5" name="コンテンツ プレースホルダー 2">
            <a:extLst>
              <a:ext uri="{FF2B5EF4-FFF2-40B4-BE49-F238E27FC236}">
                <a16:creationId xmlns:a16="http://schemas.microsoft.com/office/drawing/2014/main" id="{1FA2B57C-1B73-4E77-891F-23EEFF857802}"/>
              </a:ext>
            </a:extLst>
          </p:cNvPr>
          <p:cNvSpPr txBox="1">
            <a:spLocks/>
          </p:cNvSpPr>
          <p:nvPr/>
        </p:nvSpPr>
        <p:spPr>
          <a:xfrm>
            <a:off x="3428100" y="1571192"/>
            <a:ext cx="5335799" cy="4045837"/>
          </a:xfrm>
          <a:prstGeom prst="rect">
            <a:avLst/>
          </a:prstGeom>
        </p:spPr>
        <p:txBody>
          <a:bodyPr>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kumimoji="1"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600" kern="1200">
                <a:solidFill>
                  <a:schemeClr val="accent1"/>
                </a:solidFill>
                <a:latin typeface="+mn-lt"/>
                <a:ea typeface="+mn-ea"/>
                <a:cs typeface="+mn-cs"/>
              </a:defRPr>
            </a:lvl9pPr>
          </a:lstStyle>
          <a:p>
            <a:pPr marL="45720" indent="0" algn="dist">
              <a:buFont typeface="Corbel" pitchFamily="34" charset="0"/>
              <a:buNone/>
            </a:pPr>
            <a:r>
              <a:rPr lang="ja-JP" altLang="en-US" sz="1400" b="1" dirty="0">
                <a:latin typeface="+mn-ea"/>
              </a:rPr>
              <a:t>作業を始める前に・・・・・・・・・・・・・２</a:t>
            </a:r>
            <a:endParaRPr lang="en-US" altLang="ja-JP" sz="1400" b="1" dirty="0">
              <a:latin typeface="+mn-ea"/>
            </a:endParaRPr>
          </a:p>
          <a:p>
            <a:pPr marL="45720" indent="0" algn="dist">
              <a:buFont typeface="Corbel" pitchFamily="34" charset="0"/>
              <a:buNone/>
            </a:pPr>
            <a:r>
              <a:rPr lang="ja-JP" altLang="en-US" sz="1400" b="1" dirty="0">
                <a:latin typeface="+mn-ea"/>
              </a:rPr>
              <a:t>１．表紙シートと各シートの概要・・・・・・３</a:t>
            </a:r>
            <a:endParaRPr lang="en-US" altLang="ja-JP" sz="1400" b="1" dirty="0">
              <a:latin typeface="+mn-ea"/>
            </a:endParaRPr>
          </a:p>
          <a:p>
            <a:pPr marL="45720" indent="0" algn="dist">
              <a:buFont typeface="Corbel" pitchFamily="34" charset="0"/>
              <a:buNone/>
            </a:pPr>
            <a:r>
              <a:rPr lang="ja-JP" altLang="en-US" sz="1400" b="1" dirty="0">
                <a:latin typeface="+mn-ea"/>
              </a:rPr>
              <a:t>２．プロセスチェックシート・・・・・・・・・４</a:t>
            </a:r>
            <a:endParaRPr lang="en-US" altLang="ja-JP" sz="1400" b="1" dirty="0">
              <a:latin typeface="+mn-ea"/>
            </a:endParaRPr>
          </a:p>
          <a:p>
            <a:pPr marL="45720" indent="0" algn="dist">
              <a:buFont typeface="Corbel" pitchFamily="34" charset="0"/>
              <a:buNone/>
            </a:pPr>
            <a:r>
              <a:rPr lang="ja-JP" altLang="en-US" sz="1400" b="1" dirty="0">
                <a:latin typeface="+mn-ea"/>
              </a:rPr>
              <a:t>３．参加者入力シート・・・・・・・・・・・５</a:t>
            </a:r>
            <a:endParaRPr lang="en-US" altLang="ja-JP" sz="1400" b="1" dirty="0">
              <a:latin typeface="+mn-ea"/>
            </a:endParaRPr>
          </a:p>
          <a:p>
            <a:pPr marL="45720" indent="0" algn="dist">
              <a:buFont typeface="Corbel" pitchFamily="34" charset="0"/>
              <a:buNone/>
            </a:pPr>
            <a:r>
              <a:rPr lang="ja-JP" altLang="en-US" sz="1400" b="1" dirty="0">
                <a:latin typeface="+mn-ea"/>
              </a:rPr>
              <a:t>４．人数入力シート・・・・・・・・・・・・６</a:t>
            </a:r>
            <a:endParaRPr lang="en-US" altLang="ja-JP" sz="1400" b="1" dirty="0">
              <a:latin typeface="+mn-ea"/>
            </a:endParaRPr>
          </a:p>
          <a:p>
            <a:pPr marL="45720" indent="0" algn="dist">
              <a:buFont typeface="Corbel" pitchFamily="34" charset="0"/>
              <a:buNone/>
            </a:pPr>
            <a:r>
              <a:rPr lang="ja-JP" altLang="en-US" sz="1400" b="1" dirty="0">
                <a:latin typeface="+mn-ea"/>
              </a:rPr>
              <a:t>５．実施状況シート・・・・・・・・・・・・・・７</a:t>
            </a:r>
            <a:endParaRPr lang="en-US" altLang="ja-JP" sz="1400" b="1" dirty="0">
              <a:latin typeface="+mn-ea"/>
            </a:endParaRPr>
          </a:p>
          <a:p>
            <a:pPr marL="45720" indent="0" algn="dist">
              <a:buFont typeface="Corbel" pitchFamily="34" charset="0"/>
              <a:buNone/>
            </a:pPr>
            <a:r>
              <a:rPr lang="ja-JP" altLang="en-US" sz="1400" b="1" dirty="0">
                <a:latin typeface="+mn-ea"/>
              </a:rPr>
              <a:t>６．実施状況</a:t>
            </a:r>
            <a:r>
              <a:rPr lang="en-US" altLang="ja-JP" sz="1400" b="1" dirty="0">
                <a:latin typeface="+mn-ea"/>
              </a:rPr>
              <a:t>_</a:t>
            </a:r>
            <a:r>
              <a:rPr lang="ja-JP" altLang="en-US" sz="1400" b="1" dirty="0">
                <a:latin typeface="+mn-ea"/>
              </a:rPr>
              <a:t>グラフシート・・・・・・・・・・８</a:t>
            </a:r>
            <a:endParaRPr lang="en-US" altLang="ja-JP" sz="1400" b="1" dirty="0">
              <a:latin typeface="+mn-ea"/>
            </a:endParaRPr>
          </a:p>
          <a:p>
            <a:pPr marL="45720" indent="0" algn="dist">
              <a:buFont typeface="Corbel" pitchFamily="34" charset="0"/>
              <a:buNone/>
            </a:pPr>
            <a:r>
              <a:rPr lang="ja-JP" altLang="en-US" sz="1400" b="1" dirty="0">
                <a:latin typeface="+mn-ea"/>
              </a:rPr>
              <a:t>７．ニーズ調査入力シート・・・・・・・・・・９</a:t>
            </a:r>
            <a:endParaRPr lang="en-US" altLang="ja-JP" sz="1400" b="1" dirty="0">
              <a:latin typeface="+mn-ea"/>
            </a:endParaRPr>
          </a:p>
          <a:p>
            <a:pPr marL="45720" indent="0" algn="dist">
              <a:buFont typeface="Corbel" pitchFamily="34" charset="0"/>
              <a:buNone/>
            </a:pPr>
            <a:r>
              <a:rPr lang="ja-JP" altLang="en-US" sz="1400" b="1" dirty="0">
                <a:latin typeface="+mn-ea"/>
              </a:rPr>
              <a:t>８．効果評価</a:t>
            </a:r>
            <a:r>
              <a:rPr lang="en-US" altLang="ja-JP" sz="1400" b="1" dirty="0">
                <a:latin typeface="+mn-ea"/>
              </a:rPr>
              <a:t>_</a:t>
            </a:r>
            <a:r>
              <a:rPr lang="ja-JP" altLang="en-US" sz="1400" b="1" dirty="0">
                <a:latin typeface="+mn-ea"/>
              </a:rPr>
              <a:t>出力結果シート・・・・・・・１１</a:t>
            </a:r>
            <a:endParaRPr lang="en-US" altLang="ja-JP" sz="1400" b="1" dirty="0">
              <a:latin typeface="+mn-ea"/>
            </a:endParaRPr>
          </a:p>
          <a:p>
            <a:pPr marL="45720" indent="0" algn="dist">
              <a:buFont typeface="Corbel" pitchFamily="34" charset="0"/>
              <a:buNone/>
            </a:pPr>
            <a:r>
              <a:rPr lang="ja-JP" altLang="en-US" sz="1400" b="1" dirty="0">
                <a:latin typeface="+mn-ea"/>
              </a:rPr>
              <a:t>９．効果評価</a:t>
            </a:r>
            <a:r>
              <a:rPr lang="en-US" altLang="ja-JP" sz="1400" b="1" dirty="0">
                <a:latin typeface="+mn-ea"/>
              </a:rPr>
              <a:t>_</a:t>
            </a:r>
            <a:r>
              <a:rPr lang="ja-JP" altLang="en-US" sz="1400" b="1" dirty="0">
                <a:latin typeface="+mn-ea"/>
              </a:rPr>
              <a:t>グラフシート・・・・・・・・１２</a:t>
            </a:r>
            <a:endParaRPr lang="en-US" altLang="ja-JP" sz="1400" dirty="0">
              <a:latin typeface="+mn-ea"/>
            </a:endParaRPr>
          </a:p>
          <a:p>
            <a:pPr marL="45720" indent="0" algn="just">
              <a:buFont typeface="Corbel" pitchFamily="34" charset="0"/>
              <a:buNone/>
            </a:pPr>
            <a:endParaRPr lang="ja-JP" altLang="en-US" sz="1400" dirty="0">
              <a:latin typeface="+mn-ea"/>
            </a:endParaRPr>
          </a:p>
        </p:txBody>
      </p:sp>
      <p:sp>
        <p:nvSpPr>
          <p:cNvPr id="6" name="フッター プレースホルダー 2">
            <a:extLst>
              <a:ext uri="{FF2B5EF4-FFF2-40B4-BE49-F238E27FC236}">
                <a16:creationId xmlns:a16="http://schemas.microsoft.com/office/drawing/2014/main" id="{4EA4155C-7F4D-485E-AB6A-675257B1C82C}"/>
              </a:ext>
            </a:extLst>
          </p:cNvPr>
          <p:cNvSpPr>
            <a:spLocks noGrp="1"/>
          </p:cNvSpPr>
          <p:nvPr>
            <p:ph type="ftr" sz="quarter" idx="11"/>
          </p:nvPr>
        </p:nvSpPr>
        <p:spPr>
          <a:xfrm>
            <a:off x="3829168" y="6614255"/>
            <a:ext cx="4717774" cy="243746"/>
          </a:xfrm>
        </p:spPr>
        <p:txBody>
          <a:bodyPr/>
          <a:lstStyle/>
          <a:p>
            <a:r>
              <a:rPr kumimoji="1" lang="en-US" altLang="ja-JP">
                <a:solidFill>
                  <a:schemeClr val="bg1"/>
                </a:solidFill>
              </a:rPr>
              <a:t>©</a:t>
            </a:r>
            <a:r>
              <a:rPr kumimoji="1" lang="ja-JP" altLang="en-US">
                <a:solidFill>
                  <a:schemeClr val="bg1"/>
                </a:solidFill>
              </a:rPr>
              <a:t>東京都健康長寿医療センター研究所</a:t>
            </a:r>
          </a:p>
        </p:txBody>
      </p:sp>
    </p:spTree>
    <p:extLst>
      <p:ext uri="{BB962C8B-B14F-4D97-AF65-F5344CB8AC3E}">
        <p14:creationId xmlns:p14="http://schemas.microsoft.com/office/powerpoint/2010/main" val="3726478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FB6A9A0-E91C-4D32-9F79-325F0C78935B}"/>
              </a:ext>
            </a:extLst>
          </p:cNvPr>
          <p:cNvSpPr>
            <a:spLocks noGrp="1"/>
          </p:cNvSpPr>
          <p:nvPr>
            <p:ph type="title"/>
          </p:nvPr>
        </p:nvSpPr>
        <p:spPr>
          <a:xfrm>
            <a:off x="542666" y="243745"/>
            <a:ext cx="10277059" cy="622103"/>
          </a:xfrm>
        </p:spPr>
        <p:txBody>
          <a:bodyPr>
            <a:normAutofit/>
          </a:bodyPr>
          <a:lstStyle/>
          <a:p>
            <a:r>
              <a:rPr lang="ja-JP" altLang="en-US" sz="2000" b="1" dirty="0"/>
              <a:t>作業を始める前に（必ずお読みください）</a:t>
            </a:r>
            <a:endParaRPr kumimoji="1" lang="ja-JP" altLang="en-US" sz="2000" b="1" dirty="0"/>
          </a:p>
        </p:txBody>
      </p:sp>
      <p:sp>
        <p:nvSpPr>
          <p:cNvPr id="5" name="タイトル 1">
            <a:extLst>
              <a:ext uri="{FF2B5EF4-FFF2-40B4-BE49-F238E27FC236}">
                <a16:creationId xmlns:a16="http://schemas.microsoft.com/office/drawing/2014/main" id="{62A76F89-E5A1-4047-B6F1-203CBC703874}"/>
              </a:ext>
            </a:extLst>
          </p:cNvPr>
          <p:cNvSpPr txBox="1">
            <a:spLocks/>
          </p:cNvSpPr>
          <p:nvPr/>
        </p:nvSpPr>
        <p:spPr>
          <a:xfrm>
            <a:off x="542667" y="780996"/>
            <a:ext cx="10679516" cy="1137453"/>
          </a:xfrm>
          <a:prstGeom prst="rect">
            <a:avLst/>
          </a:prstGeom>
          <a:ln>
            <a:solidFill>
              <a:schemeClr val="accent1"/>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457200" rtl="0" eaLnBrk="1" fontAlgn="auto" latinLnBrk="0" hangingPunct="1">
              <a:lnSpc>
                <a:spcPct val="120000"/>
              </a:lnSpc>
              <a:spcBef>
                <a:spcPts val="0"/>
              </a:spcBef>
              <a:spcAft>
                <a:spcPts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a:t>
            </a:r>
            <a:r>
              <a:rPr kumimoji="0" lang="ja-JP" altLang="en-US" sz="1400" b="1"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本シートの活用方法</a:t>
            </a:r>
            <a:r>
              <a:rPr kumimoji="0" lang="en-US" altLang="ja-JP" sz="1400" b="1"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a:t>
            </a:r>
            <a:endParaRPr kumimoji="0" lang="en-US" altLang="ja-JP" sz="1400" b="1" dirty="0">
              <a:solidFill>
                <a:srgbClr val="000000"/>
              </a:solidFill>
              <a:latin typeface="ＭＳ ゴシック" panose="020B0609070205080204" pitchFamily="49" charset="-128"/>
              <a:ea typeface="ＭＳ ゴシック" panose="020B0609070205080204" pitchFamily="49" charset="-128"/>
              <a:cs typeface="+mn-cs"/>
            </a:endParaRPr>
          </a:p>
          <a:p>
            <a:pPr lvl="0" defTabSz="457200">
              <a:lnSpc>
                <a:spcPct val="120000"/>
              </a:lnSpc>
              <a:spcBef>
                <a:spcPts val="0"/>
              </a:spcBef>
              <a:defRPr/>
            </a:pPr>
            <a:r>
              <a:rPr kumimoji="0" lang="ja-JP" altLang="en-US" sz="105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　・</a:t>
            </a:r>
            <a:r>
              <a:rPr kumimoji="0" lang="ja-JP" altLang="en-US" sz="1050" dirty="0">
                <a:solidFill>
                  <a:srgbClr val="000000"/>
                </a:solidFill>
                <a:latin typeface="ＭＳ ゴシック" panose="020B0609070205080204" pitchFamily="49" charset="-128"/>
              </a:rPr>
              <a:t>本シートへの入力によりできる作業は、以下の①～③の</a:t>
            </a:r>
            <a:r>
              <a:rPr kumimoji="0" lang="en-US" altLang="ja-JP" sz="1050" dirty="0">
                <a:solidFill>
                  <a:srgbClr val="000000"/>
                </a:solidFill>
                <a:latin typeface="ＭＳ ゴシック" panose="020B0609070205080204" pitchFamily="49" charset="-128"/>
              </a:rPr>
              <a:t>3</a:t>
            </a:r>
            <a:r>
              <a:rPr kumimoji="0" lang="ja-JP" altLang="en-US" sz="1050" dirty="0">
                <a:solidFill>
                  <a:srgbClr val="000000"/>
                </a:solidFill>
                <a:latin typeface="ＭＳ ゴシック" panose="020B0609070205080204" pitchFamily="49" charset="-128"/>
              </a:rPr>
              <a:t>つです。</a:t>
            </a:r>
            <a:endParaRPr kumimoji="0" lang="en-US" altLang="ja-JP" sz="105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　・実施したい作業を</a:t>
            </a:r>
            <a:r>
              <a:rPr kumimoji="0" lang="ja-JP" altLang="en-US" sz="1050" dirty="0">
                <a:solidFill>
                  <a:srgbClr val="000000"/>
                </a:solidFill>
                <a:latin typeface="ＭＳ ゴシック" panose="020B0609070205080204" pitchFamily="49" charset="-128"/>
                <a:ea typeface="ＭＳ ゴシック" panose="020B0609070205080204" pitchFamily="49" charset="-128"/>
                <a:cs typeface="+mn-cs"/>
              </a:rPr>
              <a:t>①～③から選択し、必要なシートにデータを入力してください。</a:t>
            </a:r>
            <a:endParaRPr kumimoji="0" lang="en-US" altLang="ja-JP" sz="1050" dirty="0">
              <a:solidFill>
                <a:srgbClr val="000000"/>
              </a:solidFill>
              <a:latin typeface="ＭＳ ゴシック" panose="020B0609070205080204" pitchFamily="49" charset="-128"/>
              <a:ea typeface="ＭＳ ゴシック" panose="020B0609070205080204" pitchFamily="49"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　・本シートを活用することで、通いの場等の介護予防事業全体及び事業ごとの成果を振り返るとともに、今後の事業の展開・継続に向けた検討を推進</a:t>
            </a:r>
            <a:r>
              <a:rPr kumimoji="0" lang="ja-JP" altLang="en-US" sz="1050" dirty="0">
                <a:solidFill>
                  <a:srgbClr val="000000"/>
                </a:solidFill>
                <a:latin typeface="ＭＳ ゴシック" panose="020B0609070205080204" pitchFamily="49" charset="-128"/>
                <a:ea typeface="ＭＳ ゴシック" panose="020B0609070205080204" pitchFamily="49" charset="-128"/>
                <a:cs typeface="+mn-cs"/>
              </a:rPr>
              <a:t>する</a:t>
            </a:r>
            <a:r>
              <a:rPr kumimoji="0" lang="ja-JP" altLang="en-US" sz="105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ことができます。</a:t>
            </a:r>
            <a:endParaRPr kumimoji="0" lang="en-US" altLang="ja-JP" sz="105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0" lang="ja-JP" altLang="en-US" sz="1050" dirty="0">
                <a:solidFill>
                  <a:srgbClr val="000000"/>
                </a:solidFill>
                <a:latin typeface="ＭＳ ゴシック" panose="020B0609070205080204" pitchFamily="49" charset="-128"/>
                <a:ea typeface="ＭＳ ゴシック" panose="020B0609070205080204" pitchFamily="49" charset="-128"/>
                <a:cs typeface="+mn-cs"/>
              </a:rPr>
              <a:t>　・本シートは「</a:t>
            </a:r>
            <a:r>
              <a:rPr kumimoji="0" lang="en-US" altLang="ja-JP" sz="1050" dirty="0">
                <a:solidFill>
                  <a:srgbClr val="000000"/>
                </a:solidFill>
                <a:latin typeface="ＭＳ ゴシック" panose="020B0609070205080204" pitchFamily="49" charset="-128"/>
                <a:ea typeface="ＭＳ ゴシック" panose="020B0609070205080204" pitchFamily="49" charset="-128"/>
                <a:cs typeface="+mn-cs"/>
              </a:rPr>
              <a:t>Microsoft Excel 2016</a:t>
            </a:r>
            <a:r>
              <a:rPr kumimoji="0" lang="ja-JP" altLang="en-US" sz="1050" dirty="0">
                <a:solidFill>
                  <a:srgbClr val="000000"/>
                </a:solidFill>
                <a:latin typeface="ＭＳ ゴシック" panose="020B0609070205080204" pitchFamily="49" charset="-128"/>
                <a:ea typeface="ＭＳ ゴシック" panose="020B0609070205080204" pitchFamily="49" charset="-128"/>
                <a:cs typeface="+mn-cs"/>
              </a:rPr>
              <a:t>以降」を対象としております。お使いの</a:t>
            </a:r>
            <a:r>
              <a:rPr kumimoji="0" lang="en-US" altLang="ja-JP" sz="1050" dirty="0">
                <a:solidFill>
                  <a:srgbClr val="000000"/>
                </a:solidFill>
                <a:latin typeface="ＭＳ ゴシック" panose="020B0609070205080204" pitchFamily="49" charset="-128"/>
                <a:ea typeface="ＭＳ ゴシック" panose="020B0609070205080204" pitchFamily="49" charset="-128"/>
                <a:cs typeface="+mn-cs"/>
              </a:rPr>
              <a:t>Microsoft Excel</a:t>
            </a:r>
            <a:r>
              <a:rPr kumimoji="0" lang="ja-JP" altLang="en-US" sz="1050" dirty="0">
                <a:solidFill>
                  <a:srgbClr val="000000"/>
                </a:solidFill>
                <a:latin typeface="ＭＳ ゴシック" panose="020B0609070205080204" pitchFamily="49" charset="-128"/>
                <a:ea typeface="ＭＳ ゴシック" panose="020B0609070205080204" pitchFamily="49" charset="-128"/>
                <a:cs typeface="+mn-cs"/>
              </a:rPr>
              <a:t>のバージョンを確認してから本シートをお使いください。</a:t>
            </a:r>
            <a:endParaRPr kumimoji="0" lang="en-US" altLang="ja-JP" sz="1050" dirty="0">
              <a:solidFill>
                <a:srgbClr val="000000"/>
              </a:solidFill>
              <a:latin typeface="ＭＳ ゴシック" panose="020B0609070205080204" pitchFamily="49" charset="-128"/>
              <a:ea typeface="ＭＳ ゴシック" panose="020B0609070205080204" pitchFamily="49" charset="-128"/>
              <a:cs typeface="+mn-cs"/>
            </a:endParaRPr>
          </a:p>
        </p:txBody>
      </p:sp>
      <p:sp>
        <p:nvSpPr>
          <p:cNvPr id="6" name="フッター プレースホルダー 2">
            <a:extLst>
              <a:ext uri="{FF2B5EF4-FFF2-40B4-BE49-F238E27FC236}">
                <a16:creationId xmlns:a16="http://schemas.microsoft.com/office/drawing/2014/main" id="{33DB2C26-416D-49D8-9AC9-ED5DACF0C5F6}"/>
              </a:ext>
            </a:extLst>
          </p:cNvPr>
          <p:cNvSpPr>
            <a:spLocks noGrp="1"/>
          </p:cNvSpPr>
          <p:nvPr>
            <p:ph type="ftr" sz="quarter" idx="11"/>
          </p:nvPr>
        </p:nvSpPr>
        <p:spPr>
          <a:xfrm>
            <a:off x="3829168" y="6614255"/>
            <a:ext cx="4717774" cy="243746"/>
          </a:xfrm>
        </p:spPr>
        <p:txBody>
          <a:bodyPr/>
          <a:lstStyle/>
          <a:p>
            <a:r>
              <a:rPr kumimoji="1" lang="en-US" altLang="ja-JP">
                <a:solidFill>
                  <a:schemeClr val="bg1"/>
                </a:solidFill>
              </a:rPr>
              <a:t>©</a:t>
            </a:r>
            <a:r>
              <a:rPr kumimoji="1" lang="ja-JP" altLang="en-US">
                <a:solidFill>
                  <a:schemeClr val="bg1"/>
                </a:solidFill>
              </a:rPr>
              <a:t>東京都健康長寿医療センター研究所</a:t>
            </a:r>
          </a:p>
        </p:txBody>
      </p:sp>
      <p:sp>
        <p:nvSpPr>
          <p:cNvPr id="7" name="スライド番号プレースホルダー 3">
            <a:extLst>
              <a:ext uri="{FF2B5EF4-FFF2-40B4-BE49-F238E27FC236}">
                <a16:creationId xmlns:a16="http://schemas.microsoft.com/office/drawing/2014/main" id="{4372FC3F-305C-4701-9931-A0231453D816}"/>
              </a:ext>
            </a:extLst>
          </p:cNvPr>
          <p:cNvSpPr>
            <a:spLocks noGrp="1"/>
          </p:cNvSpPr>
          <p:nvPr>
            <p:ph type="sldNum" sz="quarter" idx="12"/>
          </p:nvPr>
        </p:nvSpPr>
        <p:spPr>
          <a:xfrm>
            <a:off x="10163543" y="6248400"/>
            <a:ext cx="1706217" cy="365125"/>
          </a:xfrm>
        </p:spPr>
        <p:txBody>
          <a:bodyPr/>
          <a:lstStyle/>
          <a:p>
            <a:fld id="{5582D430-5065-4924-AFD1-5B347984A761}" type="slidenum">
              <a:rPr kumimoji="1" lang="ja-JP" altLang="en-US" smtClean="0"/>
              <a:t>2</a:t>
            </a:fld>
            <a:endParaRPr kumimoji="1" lang="ja-JP" altLang="en-US"/>
          </a:p>
        </p:txBody>
      </p:sp>
      <p:sp>
        <p:nvSpPr>
          <p:cNvPr id="11" name="テキスト ボックス 10">
            <a:extLst>
              <a:ext uri="{FF2B5EF4-FFF2-40B4-BE49-F238E27FC236}">
                <a16:creationId xmlns:a16="http://schemas.microsoft.com/office/drawing/2014/main" id="{B5327735-1FEB-45E3-A55B-B3AAB2C93039}"/>
              </a:ext>
            </a:extLst>
          </p:cNvPr>
          <p:cNvSpPr txBox="1"/>
          <p:nvPr/>
        </p:nvSpPr>
        <p:spPr>
          <a:xfrm>
            <a:off x="542666" y="2034939"/>
            <a:ext cx="11144876" cy="4462825"/>
          </a:xfrm>
          <a:prstGeom prst="rect">
            <a:avLst/>
          </a:prstGeom>
          <a:noFill/>
        </p:spPr>
        <p:txBody>
          <a:bodyPr wrap="square">
            <a:spAutoFit/>
          </a:bodyPr>
          <a:lstStyle/>
          <a:p>
            <a:pPr lvl="0">
              <a:lnSpc>
                <a:spcPct val="120000"/>
              </a:lnSpc>
              <a:defRPr/>
            </a:pPr>
            <a:r>
              <a:rPr lang="ja-JP" altLang="en-US" sz="1400" b="1" u="sng" dirty="0">
                <a:solidFill>
                  <a:srgbClr val="000000"/>
                </a:solidFill>
                <a:latin typeface="ＭＳ ゴシック" panose="020B0609070205080204" pitchFamily="49" charset="-128"/>
              </a:rPr>
              <a:t>①通いの場等の介護予防事業の進捗状況のチェック</a:t>
            </a:r>
            <a:endParaRPr lang="en-US" altLang="ja-JP" sz="1400" b="1" u="sng" dirty="0">
              <a:solidFill>
                <a:srgbClr val="000000"/>
              </a:solidFill>
              <a:latin typeface="ＭＳ ゴシック" panose="020B0609070205080204" pitchFamily="49" charset="-128"/>
            </a:endParaRPr>
          </a:p>
          <a:p>
            <a:pPr lvl="0">
              <a:lnSpc>
                <a:spcPct val="120000"/>
              </a:lnSpc>
              <a:defRPr/>
            </a:pPr>
            <a:r>
              <a:rPr lang="ja-JP" altLang="en-US" sz="1100" b="1" dirty="0">
                <a:solidFill>
                  <a:srgbClr val="000000"/>
                </a:solidFill>
                <a:latin typeface="ＭＳ ゴシック" panose="020B0609070205080204" pitchFamily="49" charset="-128"/>
              </a:rPr>
              <a:t>☞使用するシート：「</a:t>
            </a:r>
            <a:r>
              <a:rPr lang="ja-JP" altLang="en-US" sz="1100" b="1" dirty="0">
                <a:latin typeface="ＭＳ ゴシック" panose="020B0609070205080204" pitchFamily="49" charset="-128"/>
              </a:rPr>
              <a:t>プロセスチェックシート」　</a:t>
            </a:r>
            <a:r>
              <a:rPr lang="ja-JP" altLang="en-US" sz="1100" b="1" dirty="0">
                <a:latin typeface="ＭＳ ゴシック" panose="020B0609070205080204" pitchFamily="49" charset="-128"/>
                <a:ea typeface="ＭＳ ゴシック" panose="020B0609070205080204" pitchFamily="49" charset="-128"/>
              </a:rPr>
              <a:t>＊</a:t>
            </a:r>
            <a:r>
              <a:rPr kumimoji="0" lang="ja-JP" altLang="en-US" sz="1100" b="1" i="0"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rPr>
              <a:t>使い方は本マニュアル</a:t>
            </a:r>
            <a:r>
              <a:rPr kumimoji="0" lang="en-US" altLang="ja-JP" sz="1100" b="1" i="0"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rPr>
              <a:t>P4</a:t>
            </a:r>
            <a:r>
              <a:rPr kumimoji="0" lang="ja-JP" altLang="en-US" sz="1100" b="1" i="0"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rPr>
              <a:t>を参照</a:t>
            </a:r>
            <a:endParaRPr kumimoji="0" lang="en-US" altLang="ja-JP" sz="1400" b="1" i="0"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0" lang="ja-JP" altLang="en-US" sz="105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n-cs"/>
              </a:rPr>
              <a:t>　</a:t>
            </a:r>
            <a:r>
              <a:rPr lang="ja-JP" altLang="en-US" sz="1000" noProof="0" dirty="0">
                <a:latin typeface="ＭＳ ゴシック" panose="020B0609070205080204" pitchFamily="49" charset="-128"/>
                <a:ea typeface="ＭＳ ゴシック" panose="020B0609070205080204" pitchFamily="49" charset="-128"/>
              </a:rPr>
              <a:t>次</a:t>
            </a:r>
            <a:r>
              <a:rPr lang="ja-JP" altLang="en-US" sz="1000" dirty="0" err="1">
                <a:latin typeface="ＭＳ ゴシック" panose="020B0609070205080204" pitchFamily="49" charset="-128"/>
                <a:ea typeface="ＭＳ ゴシック" panose="020B0609070205080204" pitchFamily="49" charset="-128"/>
              </a:rPr>
              <a:t>のような</a:t>
            </a:r>
            <a:r>
              <a:rPr lang="ja-JP" altLang="en-US" sz="1000" dirty="0">
                <a:latin typeface="ＭＳ ゴシック" panose="020B0609070205080204" pitchFamily="49" charset="-128"/>
                <a:ea typeface="ＭＳ ゴシック" panose="020B0609070205080204" pitchFamily="49" charset="-128"/>
              </a:rPr>
              <a:t>場合にご活用ください。</a:t>
            </a:r>
            <a:endParaRPr kumimoji="0" lang="en-US" altLang="ja-JP" sz="100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endParaRPr>
          </a:p>
          <a:p>
            <a:pPr lvl="0">
              <a:lnSpc>
                <a:spcPct val="120000"/>
              </a:lnSpc>
              <a:defRPr/>
            </a:pPr>
            <a:r>
              <a:rPr kumimoji="0" lang="ja-JP" altLang="en-US"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n-cs"/>
              </a:rPr>
              <a:t>　</a:t>
            </a:r>
            <a:r>
              <a:rPr lang="ja-JP" altLang="en-US" sz="1000" dirty="0">
                <a:latin typeface="ＭＳ ゴシック" panose="020B0609070205080204" pitchFamily="49" charset="-128"/>
              </a:rPr>
              <a:t>・介護予防事業全体及び介護予防事業を構成する事業ごとに、</a:t>
            </a:r>
            <a:r>
              <a:rPr kumimoji="0" lang="en-US" altLang="ja-JP"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n-cs"/>
              </a:rPr>
              <a:t>PDCA</a:t>
            </a:r>
            <a:r>
              <a:rPr kumimoji="0" lang="ja-JP" altLang="en-US"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n-cs"/>
              </a:rPr>
              <a:t>サイクルに基づいて事業評価を実施したい。</a:t>
            </a:r>
            <a:endParaRPr kumimoji="0" lang="en-US" altLang="ja-JP"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lang="ja-JP" altLang="en-US" sz="1000" dirty="0">
                <a:latin typeface="ＭＳ ゴシック" panose="020B0609070205080204" pitchFamily="49" charset="-128"/>
                <a:ea typeface="ＭＳ ゴシック" panose="020B0609070205080204" pitchFamily="49" charset="-128"/>
              </a:rPr>
              <a:t>　・</a:t>
            </a:r>
            <a:r>
              <a:rPr kumimoji="0" lang="ja-JP" altLang="en-US"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n-cs"/>
              </a:rPr>
              <a:t>現在実施している通いの場等の介護予防事業全体のプロセスの評価だけでなく、通いの場の総数及び類型ごと</a:t>
            </a:r>
            <a:r>
              <a:rPr kumimoji="0" lang="en-US" altLang="ja-JP" sz="1000" b="0" i="0" u="none" strike="noStrike" kern="1200" cap="none" spc="0" normalizeH="0" baseline="30000" noProof="0" dirty="0">
                <a:ln>
                  <a:noFill/>
                </a:ln>
                <a:effectLst/>
                <a:uLnTx/>
                <a:uFillTx/>
                <a:latin typeface="ＭＳ ゴシック" panose="020B0609070205080204" pitchFamily="49" charset="-128"/>
                <a:ea typeface="ＭＳ ゴシック" panose="020B0609070205080204" pitchFamily="49" charset="-128"/>
                <a:cs typeface="+mn-cs"/>
              </a:rPr>
              <a:t>※1</a:t>
            </a:r>
            <a:r>
              <a:rPr kumimoji="0" lang="ja-JP" altLang="en-US"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n-cs"/>
              </a:rPr>
              <a:t>の数等を踏まえて、戦略的に増やしていく必要のある通いの場等を明確化し、</a:t>
            </a:r>
            <a:endParaRPr kumimoji="0" lang="en-US" altLang="ja-JP"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lang="ja-JP" altLang="en-US" sz="1000" dirty="0">
                <a:latin typeface="ＭＳ ゴシック" panose="020B0609070205080204" pitchFamily="49" charset="-128"/>
                <a:ea typeface="ＭＳ ゴシック" panose="020B0609070205080204" pitchFamily="49" charset="-128"/>
              </a:rPr>
              <a:t>　　</a:t>
            </a:r>
            <a:r>
              <a:rPr kumimoji="0" lang="ja-JP" altLang="en-US"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n-cs"/>
              </a:rPr>
              <a:t>今後の事業の継続・展開を検討したい。</a:t>
            </a:r>
            <a:endParaRPr kumimoji="0" lang="en-US" altLang="ja-JP"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n-cs"/>
            </a:endParaRPr>
          </a:p>
          <a:p>
            <a:pPr lvl="0">
              <a:lnSpc>
                <a:spcPct val="120000"/>
              </a:lnSpc>
              <a:spcBef>
                <a:spcPts val="600"/>
              </a:spcBef>
              <a:defRPr/>
            </a:pPr>
            <a:r>
              <a:rPr lang="ja-JP" altLang="en-US" sz="1400" b="1" u="sng" dirty="0">
                <a:latin typeface="ＭＳ ゴシック" panose="020B0609070205080204" pitchFamily="49" charset="-128"/>
              </a:rPr>
              <a:t>②通いの場の実施状況や参加状況等のアウトプット指標の評価</a:t>
            </a:r>
            <a:endParaRPr kumimoji="0" lang="en-US" altLang="ja-JP" sz="1400" b="1" i="0" u="sng"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n-cs"/>
            </a:endParaRPr>
          </a:p>
          <a:p>
            <a:pPr>
              <a:lnSpc>
                <a:spcPct val="120000"/>
              </a:lnSpc>
              <a:defRPr/>
            </a:pPr>
            <a:r>
              <a:rPr lang="ja-JP" altLang="en-US" sz="1100" b="1" dirty="0">
                <a:latin typeface="ＭＳ ゴシック" panose="020B0609070205080204" pitchFamily="49" charset="-128"/>
              </a:rPr>
              <a:t>☞使用するシート：「参加者入力」「人数入力」「実施状況</a:t>
            </a:r>
            <a:r>
              <a:rPr lang="en-US" altLang="ja-JP" sz="1100" b="1" dirty="0">
                <a:latin typeface="ＭＳ ゴシック" panose="020B0609070205080204" pitchFamily="49" charset="-128"/>
              </a:rPr>
              <a:t>_</a:t>
            </a:r>
            <a:r>
              <a:rPr lang="ja-JP" altLang="en-US" sz="1100" b="1" dirty="0">
                <a:latin typeface="ＭＳ ゴシック" panose="020B0609070205080204" pitchFamily="49" charset="-128"/>
              </a:rPr>
              <a:t>グラフ」「実施状況」　＊使い方は本マニュアル</a:t>
            </a:r>
            <a:r>
              <a:rPr lang="en-US" altLang="ja-JP" sz="1100" b="1" dirty="0">
                <a:latin typeface="ＭＳ ゴシック" panose="020B0609070205080204" pitchFamily="49" charset="-128"/>
              </a:rPr>
              <a:t>P5</a:t>
            </a:r>
            <a:r>
              <a:rPr lang="ja-JP" altLang="en-US" sz="1100" b="1" dirty="0">
                <a:latin typeface="ＭＳ ゴシック" panose="020B0609070205080204" pitchFamily="49" charset="-128"/>
              </a:rPr>
              <a:t>～</a:t>
            </a:r>
            <a:r>
              <a:rPr lang="en-US" altLang="ja-JP" sz="1100" b="1" dirty="0">
                <a:latin typeface="ＭＳ ゴシック" panose="020B0609070205080204" pitchFamily="49" charset="-128"/>
              </a:rPr>
              <a:t>P8</a:t>
            </a:r>
            <a:r>
              <a:rPr lang="ja-JP" altLang="en-US" sz="1100" b="1" dirty="0">
                <a:latin typeface="ＭＳ ゴシック" panose="020B0609070205080204" pitchFamily="49" charset="-128"/>
              </a:rPr>
              <a:t>を参照</a:t>
            </a:r>
            <a:endParaRPr lang="en-US" altLang="ja-JP" sz="1100" b="1" dirty="0">
              <a:latin typeface="ＭＳ ゴシック" panose="020B0609070205080204" pitchFamily="49"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0" lang="ja-JP" altLang="en-US"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n-cs"/>
              </a:rPr>
              <a:t>　</a:t>
            </a:r>
            <a:r>
              <a:rPr lang="ja-JP" altLang="en-US" sz="1000" dirty="0">
                <a:latin typeface="ＭＳ ゴシック" panose="020B0609070205080204" pitchFamily="49" charset="-128"/>
                <a:ea typeface="ＭＳ ゴシック" panose="020B0609070205080204" pitchFamily="49" charset="-128"/>
              </a:rPr>
              <a:t>次</a:t>
            </a:r>
            <a:r>
              <a:rPr kumimoji="0" lang="ja-JP" altLang="en-US" sz="1000" b="0" i="0" u="none" strike="noStrike" kern="1200" cap="none" spc="0" normalizeH="0" baseline="0" noProof="0" dirty="0" err="1">
                <a:ln>
                  <a:noFill/>
                </a:ln>
                <a:effectLst/>
                <a:uLnTx/>
                <a:uFillTx/>
                <a:latin typeface="ＭＳ ゴシック" panose="020B0609070205080204" pitchFamily="49" charset="-128"/>
                <a:ea typeface="ＭＳ ゴシック" panose="020B0609070205080204" pitchFamily="49" charset="-128"/>
                <a:cs typeface="+mn-cs"/>
              </a:rPr>
              <a:t>のような</a:t>
            </a:r>
            <a:r>
              <a:rPr kumimoji="0" lang="ja-JP" altLang="en-US"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n-cs"/>
              </a:rPr>
              <a:t>場合にご活用ください。</a:t>
            </a:r>
            <a:endParaRPr kumimoji="0" lang="en-US" altLang="ja-JP"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lang="ja-JP" altLang="en-US" sz="1000" dirty="0">
                <a:latin typeface="ＭＳ ゴシック" panose="020B0609070205080204" pitchFamily="49" charset="-128"/>
                <a:ea typeface="ＭＳ ゴシック" panose="020B0609070205080204" pitchFamily="49" charset="-128"/>
              </a:rPr>
              <a:t>　・通いの場の実施状況や参加状況をグラフや表にして可視化したい。</a:t>
            </a:r>
            <a:endParaRPr lang="en-US" altLang="ja-JP" sz="1000" dirty="0">
              <a:latin typeface="ＭＳ ゴシック" panose="020B0609070205080204" pitchFamily="49" charset="-128"/>
              <a:ea typeface="ＭＳ ゴシック" panose="020B0609070205080204" pitchFamily="49"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0" lang="ja-JP" altLang="en-US"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n-cs"/>
              </a:rPr>
              <a:t>　・通いの場の参加者数の推移や実施状況の推移など、経年で事業を評価したい。</a:t>
            </a:r>
            <a:endParaRPr kumimoji="0" lang="en-US" altLang="ja-JP"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n-cs"/>
            </a:endParaRPr>
          </a:p>
          <a:p>
            <a:pPr lvl="0">
              <a:lnSpc>
                <a:spcPct val="120000"/>
              </a:lnSpc>
              <a:spcBef>
                <a:spcPts val="600"/>
              </a:spcBef>
              <a:defRPr/>
            </a:pPr>
            <a:r>
              <a:rPr lang="ja-JP" altLang="en-US" sz="1400" b="1" u="sng" dirty="0">
                <a:latin typeface="ＭＳ ゴシック" panose="020B0609070205080204" pitchFamily="49" charset="-128"/>
                <a:ea typeface="ＭＳ ゴシック" panose="020B0609070205080204" pitchFamily="49" charset="-128"/>
              </a:rPr>
              <a:t>③</a:t>
            </a:r>
            <a:r>
              <a:rPr lang="ja-JP" altLang="en-US" sz="1400" b="1" u="sng" dirty="0">
                <a:latin typeface="ＭＳ ゴシック" panose="020B0609070205080204" pitchFamily="49" charset="-128"/>
              </a:rPr>
              <a:t>介護予防・日常生活圏域ニーズ調査等の結果を基にした通いの場のアウトカム指標の評価</a:t>
            </a:r>
            <a:r>
              <a:rPr lang="en-US" altLang="ja-JP" sz="1400" baseline="30000" dirty="0">
                <a:latin typeface="ＭＳ ゴシック" panose="020B0609070205080204" pitchFamily="49" charset="-128"/>
              </a:rPr>
              <a:t>※2</a:t>
            </a:r>
            <a:endParaRPr kumimoji="0" lang="en-US" altLang="ja-JP" sz="1400" b="1" i="0" u="sng"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endParaRPr>
          </a:p>
          <a:p>
            <a:pPr>
              <a:lnSpc>
                <a:spcPct val="120000"/>
              </a:lnSpc>
              <a:defRPr/>
            </a:pPr>
            <a:r>
              <a:rPr lang="ja-JP" altLang="en-US" sz="1100" b="1" dirty="0">
                <a:latin typeface="ＭＳ ゴシック" panose="020B0609070205080204" pitchFamily="49" charset="-128"/>
              </a:rPr>
              <a:t>☞使用するシート：「ニーズ調査入力」「効果評価</a:t>
            </a:r>
            <a:r>
              <a:rPr lang="en-US" altLang="ja-JP" sz="1100" b="1" dirty="0">
                <a:latin typeface="ＭＳ ゴシック" panose="020B0609070205080204" pitchFamily="49" charset="-128"/>
              </a:rPr>
              <a:t>_</a:t>
            </a:r>
            <a:r>
              <a:rPr lang="ja-JP" altLang="en-US" sz="1100" b="1" dirty="0">
                <a:latin typeface="ＭＳ ゴシック" panose="020B0609070205080204" pitchFamily="49" charset="-128"/>
              </a:rPr>
              <a:t>出力結果」「効果評価</a:t>
            </a:r>
            <a:r>
              <a:rPr lang="en-US" altLang="ja-JP" sz="1100" b="1" dirty="0">
                <a:latin typeface="ＭＳ ゴシック" panose="020B0609070205080204" pitchFamily="49" charset="-128"/>
              </a:rPr>
              <a:t>_</a:t>
            </a:r>
            <a:r>
              <a:rPr lang="ja-JP" altLang="en-US" sz="1100" b="1" dirty="0">
                <a:latin typeface="ＭＳ ゴシック" panose="020B0609070205080204" pitchFamily="49" charset="-128"/>
              </a:rPr>
              <a:t>グラフ」　＊使い方は本マニュアル</a:t>
            </a:r>
            <a:r>
              <a:rPr lang="en-US" altLang="ja-JP" sz="1100" b="1" dirty="0">
                <a:latin typeface="ＭＳ ゴシック" panose="020B0609070205080204" pitchFamily="49" charset="-128"/>
              </a:rPr>
              <a:t>P9</a:t>
            </a:r>
            <a:r>
              <a:rPr lang="ja-JP" altLang="en-US" sz="1100" b="1" dirty="0">
                <a:latin typeface="ＭＳ ゴシック" panose="020B0609070205080204" pitchFamily="49" charset="-128"/>
              </a:rPr>
              <a:t>～</a:t>
            </a:r>
            <a:r>
              <a:rPr lang="en-US" altLang="ja-JP" sz="1100" b="1" dirty="0">
                <a:latin typeface="ＭＳ ゴシック" panose="020B0609070205080204" pitchFamily="49" charset="-128"/>
              </a:rPr>
              <a:t>P12</a:t>
            </a:r>
            <a:r>
              <a:rPr lang="ja-JP" altLang="en-US" sz="1100" b="1" dirty="0">
                <a:latin typeface="ＭＳ ゴシック" panose="020B0609070205080204" pitchFamily="49" charset="-128"/>
              </a:rPr>
              <a:t>を参照</a:t>
            </a:r>
            <a:endParaRPr lang="en-US" altLang="ja-JP" sz="1100" b="1" dirty="0">
              <a:latin typeface="ＭＳ ゴシック" panose="020B0609070205080204" pitchFamily="49"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0" lang="ja-JP" altLang="en-US"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n-cs"/>
              </a:rPr>
              <a:t>　次のような場合にご活用ください。</a:t>
            </a:r>
            <a:endParaRPr kumimoji="0" lang="en-US" altLang="ja-JP"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lang="ja-JP" altLang="en-US" sz="1000" dirty="0">
                <a:solidFill>
                  <a:srgbClr val="000000"/>
                </a:solidFill>
                <a:latin typeface="ＭＳ ゴシック" panose="020B0609070205080204" pitchFamily="49" charset="-128"/>
                <a:ea typeface="ＭＳ ゴシック" panose="020B0609070205080204" pitchFamily="49" charset="-128"/>
              </a:rPr>
              <a:t>　・</a:t>
            </a:r>
            <a:r>
              <a:rPr kumimoji="0"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ニーズ調査の結果を表やグラフで可視化したい。</a:t>
            </a:r>
            <a:endParaRPr kumimoji="0" lang="en-US" altLang="ja-JP"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lang="ja-JP" altLang="en-US" sz="1000" dirty="0">
                <a:solidFill>
                  <a:srgbClr val="000000"/>
                </a:solidFill>
                <a:latin typeface="ＭＳ ゴシック" panose="020B0609070205080204" pitchFamily="49" charset="-128"/>
                <a:ea typeface="ＭＳ ゴシック" panose="020B0609070205080204" pitchFamily="49" charset="-128"/>
              </a:rPr>
              <a:t>　・</a:t>
            </a:r>
            <a:r>
              <a:rPr kumimoji="0"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通いの場および社会活動全般への参加の有無別での集計や性・年齢調整を行った集計、経年での集計をして、通いの場事業の効果評価をしたい。</a:t>
            </a:r>
            <a:endParaRPr kumimoji="0" lang="en-US" altLang="ja-JP"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457200" rtl="0" eaLnBrk="1" fontAlgn="auto" latinLnBrk="0" hangingPunct="1">
              <a:lnSpc>
                <a:spcPct val="120000"/>
              </a:lnSpc>
              <a:spcBef>
                <a:spcPts val="600"/>
              </a:spcBef>
              <a:spcAft>
                <a:spcPts val="0"/>
              </a:spcAft>
              <a:buClrTx/>
              <a:buSzTx/>
              <a:buFontTx/>
              <a:buNone/>
              <a:tabLst/>
              <a:defRPr/>
            </a:pPr>
            <a:r>
              <a:rPr kumimoji="0" lang="ja-JP" altLang="en-US" sz="9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　</a:t>
            </a:r>
            <a:r>
              <a:rPr kumimoji="0" lang="en-US" altLang="ja-JP"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※1</a:t>
            </a:r>
            <a:r>
              <a:rPr kumimoji="0"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：通いの場の類型は以下をご確認ください。</a:t>
            </a:r>
            <a:endParaRPr kumimoji="0" lang="en-US" altLang="ja-JP"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　　　 令和</a:t>
            </a:r>
            <a:r>
              <a:rPr kumimoji="0" lang="en-US" altLang="ja-JP"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2</a:t>
            </a:r>
            <a:r>
              <a:rPr kumimoji="0"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年度　東京都介護予防・フレイル予防推進支援センター事業</a:t>
            </a:r>
            <a:r>
              <a:rPr kumimoji="0" lang="en-US" altLang="ja-JP"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a:t>
            </a:r>
            <a:r>
              <a:rPr kumimoji="0"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「通いの場の捉え方と把握について」</a:t>
            </a:r>
            <a:r>
              <a:rPr kumimoji="0" lang="en-US" altLang="ja-JP"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.https://www.tmghig.jp/research/cms_upload/kayoi_1.pdf</a:t>
            </a:r>
          </a:p>
          <a:p>
            <a:pPr marL="449263" marR="0" lvl="0" indent="-449263" algn="l" defTabSz="457200" rtl="0" eaLnBrk="1" fontAlgn="auto" latinLnBrk="0" hangingPunct="1">
              <a:lnSpc>
                <a:spcPct val="12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　</a:t>
            </a:r>
            <a:r>
              <a:rPr kumimoji="0" lang="en-US" altLang="ja-JP"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※2</a:t>
            </a:r>
            <a:r>
              <a:rPr kumimoji="0"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より正確に通いの場事業の効果評価を行うためには、個人を識別した上での追跡調査が必要となります。個人を識別しなかった場合、経年での集計結果の変化が事業による効果なのか、単に対象者が変わったことによる変化なのかの区別が難しくなります。そのような制限をご確認</a:t>
            </a:r>
            <a:r>
              <a:rPr kumimoji="0" lang="ja-JP" altLang="en-US"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n-cs"/>
              </a:rPr>
              <a:t>いただいた上で実施されるようにお願いいたします。個人を追跡する形での調査の実施方法等のご質問は巻末の「問い合わせ先」までご相談いただければと思います。</a:t>
            </a:r>
            <a:endParaRPr kumimoji="0" lang="en-US" altLang="ja-JP"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n-cs"/>
            </a:endParaRPr>
          </a:p>
        </p:txBody>
      </p:sp>
    </p:spTree>
    <p:extLst>
      <p:ext uri="{BB962C8B-B14F-4D97-AF65-F5344CB8AC3E}">
        <p14:creationId xmlns:p14="http://schemas.microsoft.com/office/powerpoint/2010/main" val="1976613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280BBA50-4BC0-4A47-BE7E-06E4E1E1817A}"/>
              </a:ext>
            </a:extLst>
          </p:cNvPr>
          <p:cNvPicPr>
            <a:picLocks noChangeAspect="1"/>
          </p:cNvPicPr>
          <p:nvPr/>
        </p:nvPicPr>
        <p:blipFill>
          <a:blip r:embed="rId3"/>
          <a:stretch>
            <a:fillRect/>
          </a:stretch>
        </p:blipFill>
        <p:spPr>
          <a:xfrm>
            <a:off x="525725" y="1291495"/>
            <a:ext cx="5675570" cy="1938135"/>
          </a:xfrm>
          <a:prstGeom prst="rect">
            <a:avLst/>
          </a:prstGeom>
          <a:ln>
            <a:solidFill>
              <a:schemeClr val="accent1"/>
            </a:solidFill>
          </a:ln>
        </p:spPr>
      </p:pic>
      <p:grpSp>
        <p:nvGrpSpPr>
          <p:cNvPr id="7" name="グループ化 6">
            <a:extLst>
              <a:ext uri="{FF2B5EF4-FFF2-40B4-BE49-F238E27FC236}">
                <a16:creationId xmlns:a16="http://schemas.microsoft.com/office/drawing/2014/main" id="{2C995B69-A961-4D64-9F8F-9609779182B7}"/>
              </a:ext>
            </a:extLst>
          </p:cNvPr>
          <p:cNvGrpSpPr/>
          <p:nvPr/>
        </p:nvGrpSpPr>
        <p:grpSpPr>
          <a:xfrm>
            <a:off x="3800904" y="5962346"/>
            <a:ext cx="2885009" cy="572108"/>
            <a:chOff x="4034601" y="5872468"/>
            <a:chExt cx="2885009" cy="572108"/>
          </a:xfrm>
        </p:grpSpPr>
        <p:pic>
          <p:nvPicPr>
            <p:cNvPr id="4" name="図 3">
              <a:extLst>
                <a:ext uri="{FF2B5EF4-FFF2-40B4-BE49-F238E27FC236}">
                  <a16:creationId xmlns:a16="http://schemas.microsoft.com/office/drawing/2014/main" id="{A81058D1-E93C-4A51-B6EE-3648B6D1E2F9}"/>
                </a:ext>
              </a:extLst>
            </p:cNvPr>
            <p:cNvPicPr>
              <a:picLocks noChangeAspect="1"/>
            </p:cNvPicPr>
            <p:nvPr/>
          </p:nvPicPr>
          <p:blipFill rotWithShape="1">
            <a:blip r:embed="rId4"/>
            <a:srcRect t="76384"/>
            <a:stretch/>
          </p:blipFill>
          <p:spPr>
            <a:xfrm>
              <a:off x="4087813" y="6051417"/>
              <a:ext cx="2831797" cy="365125"/>
            </a:xfrm>
            <a:prstGeom prst="rect">
              <a:avLst/>
            </a:prstGeom>
          </p:spPr>
        </p:pic>
        <p:sp>
          <p:nvSpPr>
            <p:cNvPr id="20" name="吹き出し: 四角形 19">
              <a:extLst>
                <a:ext uri="{FF2B5EF4-FFF2-40B4-BE49-F238E27FC236}">
                  <a16:creationId xmlns:a16="http://schemas.microsoft.com/office/drawing/2014/main" id="{D733381F-61F4-4386-9F3C-5A4C7CC19FB5}"/>
                </a:ext>
              </a:extLst>
            </p:cNvPr>
            <p:cNvSpPr/>
            <p:nvPr/>
          </p:nvSpPr>
          <p:spPr>
            <a:xfrm>
              <a:off x="4034601" y="5872468"/>
              <a:ext cx="1134708" cy="214366"/>
            </a:xfrm>
            <a:prstGeom prst="wedgeRectCallout">
              <a:avLst>
                <a:gd name="adj1" fmla="val -20064"/>
                <a:gd name="adj2" fmla="val 148108"/>
              </a:avLst>
            </a:prstGeom>
          </p:spPr>
          <p:style>
            <a:lnRef idx="2">
              <a:schemeClr val="accent4"/>
            </a:lnRef>
            <a:fillRef idx="1">
              <a:schemeClr val="lt1"/>
            </a:fillRef>
            <a:effectRef idx="0">
              <a:schemeClr val="accent4"/>
            </a:effectRef>
            <a:fontRef idx="minor">
              <a:schemeClr val="dk1"/>
            </a:fontRef>
          </p:style>
          <p:txBody>
            <a:bodyPr rtlCol="0" anchor="ctr"/>
            <a:lstStyle/>
            <a:p>
              <a:r>
                <a:rPr kumimoji="1" lang="ja-JP" altLang="en-US" sz="900"/>
                <a:t>ステータスバー</a:t>
              </a:r>
            </a:p>
          </p:txBody>
        </p:sp>
        <p:sp>
          <p:nvSpPr>
            <p:cNvPr id="21" name="正方形/長方形 20">
              <a:extLst>
                <a:ext uri="{FF2B5EF4-FFF2-40B4-BE49-F238E27FC236}">
                  <a16:creationId xmlns:a16="http://schemas.microsoft.com/office/drawing/2014/main" id="{1710E57B-06B8-46EC-AE71-B9DEEC61173A}"/>
                </a:ext>
              </a:extLst>
            </p:cNvPr>
            <p:cNvSpPr/>
            <p:nvPr/>
          </p:nvSpPr>
          <p:spPr>
            <a:xfrm>
              <a:off x="4042077" y="6307706"/>
              <a:ext cx="819744" cy="136870"/>
            </a:xfrm>
            <a:prstGeom prst="rect">
              <a:avLst/>
            </a:prstGeom>
            <a:noFill/>
            <a:ln w="2222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タイトル 1">
            <a:extLst>
              <a:ext uri="{FF2B5EF4-FFF2-40B4-BE49-F238E27FC236}">
                <a16:creationId xmlns:a16="http://schemas.microsoft.com/office/drawing/2014/main" id="{50E072EF-379C-449F-9E69-B2F81DC95A28}"/>
              </a:ext>
            </a:extLst>
          </p:cNvPr>
          <p:cNvSpPr>
            <a:spLocks noGrp="1"/>
          </p:cNvSpPr>
          <p:nvPr>
            <p:ph type="title"/>
          </p:nvPr>
        </p:nvSpPr>
        <p:spPr>
          <a:xfrm>
            <a:off x="304126" y="243745"/>
            <a:ext cx="10515600" cy="622103"/>
          </a:xfrm>
        </p:spPr>
        <p:txBody>
          <a:bodyPr>
            <a:normAutofit/>
          </a:bodyPr>
          <a:lstStyle/>
          <a:p>
            <a:r>
              <a:rPr lang="ja-JP" altLang="en-US" sz="2000" b="1"/>
              <a:t>１．表紙シートと各シートの概要</a:t>
            </a:r>
            <a:endParaRPr kumimoji="1" lang="ja-JP" altLang="en-US" sz="2000" b="1"/>
          </a:p>
        </p:txBody>
      </p:sp>
      <p:sp>
        <p:nvSpPr>
          <p:cNvPr id="3" name="フッター プレースホルダー 2">
            <a:extLst>
              <a:ext uri="{FF2B5EF4-FFF2-40B4-BE49-F238E27FC236}">
                <a16:creationId xmlns:a16="http://schemas.microsoft.com/office/drawing/2014/main" id="{D656CE5E-0137-47F7-AF2C-542213C216DA}"/>
              </a:ext>
            </a:extLst>
          </p:cNvPr>
          <p:cNvSpPr>
            <a:spLocks noGrp="1"/>
          </p:cNvSpPr>
          <p:nvPr>
            <p:ph type="ftr" sz="quarter" idx="11"/>
          </p:nvPr>
        </p:nvSpPr>
        <p:spPr>
          <a:xfrm>
            <a:off x="3829168" y="6614255"/>
            <a:ext cx="4717774" cy="243746"/>
          </a:xfrm>
        </p:spPr>
        <p:txBody>
          <a:bodyPr/>
          <a:lstStyle/>
          <a:p>
            <a:r>
              <a:rPr kumimoji="1" lang="en-US" altLang="ja-JP">
                <a:solidFill>
                  <a:schemeClr val="bg1"/>
                </a:solidFill>
              </a:rPr>
              <a:t>©</a:t>
            </a:r>
            <a:r>
              <a:rPr kumimoji="1" lang="ja-JP" altLang="en-US">
                <a:solidFill>
                  <a:schemeClr val="bg1"/>
                </a:solidFill>
              </a:rPr>
              <a:t>東京都健康長寿医療センター研究所</a:t>
            </a:r>
          </a:p>
        </p:txBody>
      </p:sp>
      <p:sp>
        <p:nvSpPr>
          <p:cNvPr id="8" name="タイトル 1">
            <a:extLst>
              <a:ext uri="{FF2B5EF4-FFF2-40B4-BE49-F238E27FC236}">
                <a16:creationId xmlns:a16="http://schemas.microsoft.com/office/drawing/2014/main" id="{2B3E5F7B-2E76-4C04-804B-ADD9ECEA680D}"/>
              </a:ext>
            </a:extLst>
          </p:cNvPr>
          <p:cNvSpPr txBox="1">
            <a:spLocks/>
          </p:cNvSpPr>
          <p:nvPr/>
        </p:nvSpPr>
        <p:spPr>
          <a:xfrm>
            <a:off x="403466" y="3232952"/>
            <a:ext cx="6228289" cy="310977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spcBef>
                <a:spcPts val="150"/>
              </a:spcBef>
            </a:pPr>
            <a:r>
              <a:rPr lang="ja-JP" altLang="en-US" sz="1000" dirty="0">
                <a:latin typeface="ＭＳ ゴシック" panose="020B0609070205080204" pitchFamily="49" charset="-128"/>
                <a:ea typeface="ＭＳ ゴシック" panose="020B0609070205080204" pitchFamily="49" charset="-128"/>
              </a:rPr>
              <a:t>①</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シートの表示内容（②、③、⑦）を更新します</a:t>
            </a:r>
            <a:endParaRPr lang="en-US" altLang="ja-JP" sz="1000" dirty="0">
              <a:latin typeface="ＭＳ ゴシック" panose="020B0609070205080204" pitchFamily="49" charset="-128"/>
              <a:ea typeface="ＭＳ ゴシック" panose="020B0609070205080204" pitchFamily="49" charset="-128"/>
            </a:endParaRPr>
          </a:p>
          <a:p>
            <a:pPr>
              <a:lnSpc>
                <a:spcPct val="100000"/>
              </a:lnSpc>
              <a:spcBef>
                <a:spcPts val="150"/>
              </a:spcBef>
            </a:pPr>
            <a:r>
              <a:rPr lang="ja-JP" altLang="en-US" sz="1000" dirty="0">
                <a:latin typeface="ＭＳ ゴシック" panose="020B0609070205080204" pitchFamily="49" charset="-128"/>
                <a:ea typeface="ＭＳ ゴシック" panose="020B0609070205080204" pitchFamily="49" charset="-128"/>
              </a:rPr>
              <a:t>②</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プロセスチェックシートの入力状況が表示されます</a:t>
            </a:r>
            <a:endParaRPr lang="en-US" altLang="ja-JP" sz="1000" dirty="0">
              <a:latin typeface="ＭＳ ゴシック" panose="020B0609070205080204" pitchFamily="49" charset="-128"/>
              <a:ea typeface="ＭＳ ゴシック" panose="020B0609070205080204" pitchFamily="49" charset="-128"/>
            </a:endParaRPr>
          </a:p>
          <a:p>
            <a:pPr>
              <a:lnSpc>
                <a:spcPct val="100000"/>
              </a:lnSpc>
              <a:spcBef>
                <a:spcPts val="150"/>
              </a:spcBef>
            </a:pPr>
            <a:r>
              <a:rPr lang="ja-JP" altLang="en-US" sz="1000" dirty="0">
                <a:latin typeface="ＭＳ ゴシック" panose="020B0609070205080204" pitchFamily="49" charset="-128"/>
                <a:ea typeface="ＭＳ ゴシック" panose="020B0609070205080204" pitchFamily="49" charset="-128"/>
              </a:rPr>
              <a:t>③</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参加者入力シートを作成したい年度を入力します</a:t>
            </a:r>
            <a:r>
              <a:rPr lang="en-US" altLang="ja-JP" sz="1000" baseline="30000" dirty="0">
                <a:latin typeface="ＭＳ ゴシック" panose="020B0609070205080204" pitchFamily="49" charset="-128"/>
                <a:ea typeface="ＭＳ ゴシック" panose="020B0609070205080204" pitchFamily="49" charset="-128"/>
              </a:rPr>
              <a:t>※1</a:t>
            </a:r>
          </a:p>
          <a:p>
            <a:pPr>
              <a:lnSpc>
                <a:spcPct val="100000"/>
              </a:lnSpc>
              <a:spcBef>
                <a:spcPts val="150"/>
              </a:spcBef>
            </a:pPr>
            <a:r>
              <a:rPr lang="ja-JP" altLang="en-US" sz="1000" dirty="0">
                <a:latin typeface="ＭＳ ゴシック" panose="020B0609070205080204" pitchFamily="49" charset="-128"/>
                <a:ea typeface="ＭＳ ゴシック" panose="020B0609070205080204" pitchFamily="49" charset="-128"/>
              </a:rPr>
              <a:t>④</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③に入力した年度の参加者入力シートを作成します</a:t>
            </a:r>
            <a:r>
              <a:rPr lang="en-US" altLang="ja-JP" sz="1000" baseline="30000" dirty="0">
                <a:latin typeface="ＭＳ ゴシック" panose="020B0609070205080204" pitchFamily="49" charset="-128"/>
                <a:ea typeface="ＭＳ ゴシック" panose="020B0609070205080204" pitchFamily="49" charset="-128"/>
              </a:rPr>
              <a:t>※2</a:t>
            </a:r>
            <a:endParaRPr lang="en-US" altLang="ja-JP" sz="1000" dirty="0">
              <a:latin typeface="ＭＳ ゴシック" panose="020B0609070205080204" pitchFamily="49" charset="-128"/>
              <a:ea typeface="ＭＳ ゴシック" panose="020B0609070205080204" pitchFamily="49" charset="-128"/>
            </a:endParaRPr>
          </a:p>
          <a:p>
            <a:pPr>
              <a:lnSpc>
                <a:spcPct val="100000"/>
              </a:lnSpc>
              <a:spcBef>
                <a:spcPts val="150"/>
              </a:spcBef>
            </a:pPr>
            <a:r>
              <a:rPr lang="ja-JP" altLang="en-US" sz="1000" dirty="0">
                <a:latin typeface="ＭＳ ゴシック" panose="020B0609070205080204" pitchFamily="49" charset="-128"/>
                <a:ea typeface="ＭＳ ゴシック" panose="020B0609070205080204" pitchFamily="49" charset="-128"/>
              </a:rPr>
              <a:t>⑤</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参加者入力シートの集計を行います（実施状況シートの更新）</a:t>
            </a:r>
            <a:endParaRPr lang="en-US" altLang="ja-JP" sz="1000" dirty="0">
              <a:latin typeface="ＭＳ ゴシック" panose="020B0609070205080204" pitchFamily="49" charset="-128"/>
              <a:ea typeface="ＭＳ ゴシック" panose="020B0609070205080204" pitchFamily="49" charset="-128"/>
            </a:endParaRPr>
          </a:p>
          <a:p>
            <a:pPr>
              <a:lnSpc>
                <a:spcPct val="100000"/>
              </a:lnSpc>
              <a:spcBef>
                <a:spcPts val="150"/>
              </a:spcBef>
            </a:pPr>
            <a:r>
              <a:rPr lang="ja-JP" altLang="en-US" sz="1000" dirty="0">
                <a:latin typeface="ＭＳ ゴシック" panose="020B0609070205080204" pitchFamily="49" charset="-128"/>
                <a:ea typeface="ＭＳ ゴシック" panose="020B0609070205080204" pitchFamily="49" charset="-128"/>
              </a:rPr>
              <a:t>⑥</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人数入力シートの集計を行います（実施状況シートの更新）</a:t>
            </a:r>
            <a:endParaRPr lang="en-US" altLang="ja-JP" sz="1000" dirty="0">
              <a:latin typeface="ＭＳ ゴシック" panose="020B0609070205080204" pitchFamily="49" charset="-128"/>
              <a:ea typeface="ＭＳ ゴシック" panose="020B0609070205080204" pitchFamily="49" charset="-128"/>
            </a:endParaRPr>
          </a:p>
          <a:p>
            <a:pPr>
              <a:lnSpc>
                <a:spcPct val="100000"/>
              </a:lnSpc>
              <a:spcBef>
                <a:spcPts val="150"/>
              </a:spcBef>
            </a:pPr>
            <a:r>
              <a:rPr lang="ja-JP" altLang="en-US" sz="1000" dirty="0">
                <a:latin typeface="ＭＳ ゴシック" panose="020B0609070205080204" pitchFamily="49" charset="-128"/>
                <a:ea typeface="ＭＳ ゴシック" panose="020B0609070205080204" pitchFamily="49" charset="-128"/>
              </a:rPr>
              <a:t>⑦</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ニーズ調査入力シートを作成したい年度を入力します</a:t>
            </a:r>
            <a:r>
              <a:rPr lang="en-US" altLang="ja-JP" sz="1000" baseline="30000" dirty="0">
                <a:latin typeface="ＭＳ ゴシック" panose="020B0609070205080204" pitchFamily="49" charset="-128"/>
                <a:ea typeface="ＭＳ ゴシック" panose="020B0609070205080204" pitchFamily="49" charset="-128"/>
              </a:rPr>
              <a:t>※1</a:t>
            </a:r>
          </a:p>
          <a:p>
            <a:pPr>
              <a:lnSpc>
                <a:spcPct val="100000"/>
              </a:lnSpc>
              <a:spcBef>
                <a:spcPts val="150"/>
              </a:spcBef>
            </a:pPr>
            <a:r>
              <a:rPr lang="ja-JP" altLang="en-US" sz="1000" dirty="0">
                <a:latin typeface="ＭＳ ゴシック" panose="020B0609070205080204" pitchFamily="49" charset="-128"/>
                <a:ea typeface="ＭＳ ゴシック" panose="020B0609070205080204" pitchFamily="49" charset="-128"/>
              </a:rPr>
              <a:t>⑧</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⑦に入力した年度のニーズ調査入力シートを作成します</a:t>
            </a:r>
            <a:r>
              <a:rPr lang="en-US" altLang="ja-JP" sz="1000" baseline="30000" dirty="0">
                <a:latin typeface="ＭＳ ゴシック" panose="020B0609070205080204" pitchFamily="49" charset="-128"/>
                <a:ea typeface="ＭＳ ゴシック" panose="020B0609070205080204" pitchFamily="49" charset="-128"/>
              </a:rPr>
              <a:t>※2</a:t>
            </a:r>
            <a:endParaRPr lang="en-US" altLang="ja-JP" sz="1000" dirty="0">
              <a:latin typeface="ＭＳ ゴシック" panose="020B0609070205080204" pitchFamily="49" charset="-128"/>
              <a:ea typeface="ＭＳ ゴシック" panose="020B0609070205080204" pitchFamily="49" charset="-128"/>
            </a:endParaRPr>
          </a:p>
          <a:p>
            <a:pPr>
              <a:lnSpc>
                <a:spcPct val="100000"/>
              </a:lnSpc>
              <a:spcBef>
                <a:spcPts val="150"/>
              </a:spcBef>
            </a:pPr>
            <a:r>
              <a:rPr lang="ja-JP" altLang="en-US" sz="1000" dirty="0">
                <a:latin typeface="ＭＳ ゴシック" panose="020B0609070205080204" pitchFamily="49" charset="-128"/>
                <a:ea typeface="ＭＳ ゴシック" panose="020B0609070205080204" pitchFamily="49" charset="-128"/>
              </a:rPr>
              <a:t>⑨</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ニーズ調査シートの入力規則のチェックを行います</a:t>
            </a:r>
            <a:endParaRPr lang="en-US" altLang="ja-JP" sz="1000" dirty="0">
              <a:latin typeface="ＭＳ ゴシック" panose="020B0609070205080204" pitchFamily="49" charset="-128"/>
              <a:ea typeface="ＭＳ ゴシック" panose="020B0609070205080204" pitchFamily="49" charset="-128"/>
            </a:endParaRPr>
          </a:p>
          <a:p>
            <a:pPr>
              <a:lnSpc>
                <a:spcPct val="100000"/>
              </a:lnSpc>
              <a:spcBef>
                <a:spcPts val="150"/>
              </a:spcBef>
            </a:pPr>
            <a:r>
              <a:rPr lang="ja-JP" altLang="en-US" sz="1000" dirty="0">
                <a:latin typeface="ＭＳ ゴシック" panose="020B0609070205080204" pitchFamily="49" charset="-128"/>
                <a:ea typeface="ＭＳ ゴシック" panose="020B0609070205080204" pitchFamily="49" charset="-128"/>
              </a:rPr>
              <a:t>⑩</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集計①～③を順に実行することでニーズ調査入力シートの集計を行います（効果評価シートの更新）</a:t>
            </a:r>
            <a:endParaRPr lang="en-US" altLang="ja-JP" sz="1000" dirty="0">
              <a:latin typeface="ＭＳ ゴシック" panose="020B0609070205080204" pitchFamily="49" charset="-128"/>
              <a:ea typeface="ＭＳ ゴシック" panose="020B0609070205080204" pitchFamily="49" charset="-128"/>
            </a:endParaRPr>
          </a:p>
          <a:p>
            <a:pPr>
              <a:lnSpc>
                <a:spcPct val="100000"/>
              </a:lnSpc>
              <a:spcBef>
                <a:spcPts val="150"/>
              </a:spcBef>
            </a:pPr>
            <a:r>
              <a:rPr lang="ja-JP" altLang="en-US" sz="1000" dirty="0">
                <a:latin typeface="ＭＳ ゴシック" panose="020B0609070205080204" pitchFamily="49" charset="-128"/>
                <a:ea typeface="ＭＳ ゴシック" panose="020B0609070205080204" pitchFamily="49" charset="-128"/>
              </a:rPr>
              <a:t>⑪</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「プロセスチェックシート」の入力項目が初期化されます</a:t>
            </a:r>
            <a:endParaRPr lang="en-US" altLang="ja-JP" sz="1000" dirty="0">
              <a:latin typeface="ＭＳ ゴシック" panose="020B0609070205080204" pitchFamily="49" charset="-128"/>
              <a:ea typeface="ＭＳ ゴシック" panose="020B0609070205080204" pitchFamily="49" charset="-128"/>
            </a:endParaRPr>
          </a:p>
          <a:p>
            <a:pPr marL="179388" indent="-179388">
              <a:lnSpc>
                <a:spcPct val="100000"/>
              </a:lnSpc>
              <a:spcBef>
                <a:spcPts val="300"/>
              </a:spcBef>
            </a:pPr>
            <a:r>
              <a:rPr lang="en-US" altLang="ja-JP" sz="900" dirty="0">
                <a:latin typeface="ＭＳ ゴシック" panose="020B0609070205080204" pitchFamily="49" charset="-128"/>
                <a:ea typeface="ＭＳ ゴシック" panose="020B0609070205080204" pitchFamily="49" charset="-128"/>
              </a:rPr>
              <a:t>※1</a:t>
            </a:r>
            <a:r>
              <a:rPr lang="ja-JP" altLang="en-US" sz="900" dirty="0">
                <a:latin typeface="ＭＳ ゴシック" panose="020B0609070205080204" pitchFamily="49" charset="-128"/>
                <a:ea typeface="ＭＳ ゴシック" panose="020B0609070205080204" pitchFamily="49" charset="-128"/>
              </a:rPr>
              <a:t>　年度入力欄（③、⑦）は、入力対象年度を昇順、空行なしで入力してください。</a:t>
            </a:r>
            <a:endParaRPr lang="en-US" altLang="ja-JP" sz="900" dirty="0">
              <a:latin typeface="ＭＳ ゴシック" panose="020B0609070205080204" pitchFamily="49" charset="-128"/>
              <a:ea typeface="ＭＳ ゴシック" panose="020B0609070205080204" pitchFamily="49" charset="-128"/>
            </a:endParaRPr>
          </a:p>
          <a:p>
            <a:pPr marL="269875" indent="-269875">
              <a:lnSpc>
                <a:spcPct val="110000"/>
              </a:lnSpc>
              <a:spcBef>
                <a:spcPts val="0"/>
              </a:spcBef>
            </a:pPr>
            <a:r>
              <a:rPr lang="en-US" altLang="ja-JP" sz="900" dirty="0">
                <a:latin typeface="ＭＳ ゴシック" panose="020B0609070205080204" pitchFamily="49" charset="-128"/>
                <a:ea typeface="ＭＳ ゴシック" panose="020B0609070205080204" pitchFamily="49" charset="-128"/>
              </a:rPr>
              <a:t>※2</a:t>
            </a:r>
            <a:r>
              <a:rPr lang="ja-JP" altLang="en-US" sz="900" dirty="0">
                <a:latin typeface="ＭＳ ゴシック" panose="020B0609070205080204" pitchFamily="49" charset="-128"/>
                <a:ea typeface="ＭＳ ゴシック" panose="020B0609070205080204" pitchFamily="49" charset="-128"/>
              </a:rPr>
              <a:t>　入力後に</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シート追加</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をクリックすることで、対象年度の入力シートが作成されます。その際、既に存在しているシートの入力内容はそのまま残ります。</a:t>
            </a:r>
            <a:endParaRPr lang="en-US" altLang="ja-JP" sz="900" dirty="0">
              <a:latin typeface="ＭＳ ゴシック" panose="020B0609070205080204" pitchFamily="49" charset="-128"/>
              <a:ea typeface="ＭＳ ゴシック" panose="020B0609070205080204" pitchFamily="49" charset="-128"/>
            </a:endParaRPr>
          </a:p>
          <a:p>
            <a:pPr marL="269875">
              <a:lnSpc>
                <a:spcPct val="110000"/>
              </a:lnSpc>
              <a:spcBef>
                <a:spcPts val="0"/>
              </a:spcBef>
            </a:pPr>
            <a:r>
              <a:rPr lang="ja-JP" altLang="en-US" sz="900" dirty="0">
                <a:latin typeface="ＭＳ ゴシック" panose="020B0609070205080204" pitchFamily="49" charset="-128"/>
                <a:ea typeface="ＭＳ ゴシック" panose="020B0609070205080204" pitchFamily="49" charset="-128"/>
              </a:rPr>
              <a:t>間違った年度を入力してシートを作成してしまった場合、該当年度を③や⑦から削除して</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シート追加</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を再度実行することで対象のシートは削除されます。</a:t>
            </a:r>
          </a:p>
        </p:txBody>
      </p:sp>
      <p:sp>
        <p:nvSpPr>
          <p:cNvPr id="9" name="タイトル 1">
            <a:extLst>
              <a:ext uri="{FF2B5EF4-FFF2-40B4-BE49-F238E27FC236}">
                <a16:creationId xmlns:a16="http://schemas.microsoft.com/office/drawing/2014/main" id="{90D9E383-2808-475F-AB91-B51935A1A73A}"/>
              </a:ext>
            </a:extLst>
          </p:cNvPr>
          <p:cNvSpPr txBox="1">
            <a:spLocks/>
          </p:cNvSpPr>
          <p:nvPr/>
        </p:nvSpPr>
        <p:spPr>
          <a:xfrm>
            <a:off x="403665" y="1492412"/>
            <a:ext cx="318769" cy="227281"/>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a:solidFill>
                  <a:srgbClr val="FF0000"/>
                </a:solidFill>
                <a:latin typeface="ＭＳ ゴシック" panose="020B0609070205080204" pitchFamily="49" charset="-128"/>
                <a:ea typeface="ＭＳ ゴシック" panose="020B0609070205080204" pitchFamily="49" charset="-128"/>
              </a:rPr>
              <a:t>①</a:t>
            </a:r>
            <a:endParaRPr lang="ja-JP" altLang="en-US" sz="1100">
              <a:solidFill>
                <a:srgbClr val="FF0000"/>
              </a:solidFill>
              <a:latin typeface="ＭＳ ゴシック" panose="020B0609070205080204" pitchFamily="49" charset="-128"/>
              <a:ea typeface="ＭＳ ゴシック" panose="020B0609070205080204" pitchFamily="49" charset="-128"/>
            </a:endParaRPr>
          </a:p>
        </p:txBody>
      </p:sp>
      <p:sp>
        <p:nvSpPr>
          <p:cNvPr id="10" name="タイトル 1">
            <a:extLst>
              <a:ext uri="{FF2B5EF4-FFF2-40B4-BE49-F238E27FC236}">
                <a16:creationId xmlns:a16="http://schemas.microsoft.com/office/drawing/2014/main" id="{295ED87D-4940-48E4-8012-4693CA166A07}"/>
              </a:ext>
            </a:extLst>
          </p:cNvPr>
          <p:cNvSpPr txBox="1">
            <a:spLocks/>
          </p:cNvSpPr>
          <p:nvPr/>
        </p:nvSpPr>
        <p:spPr>
          <a:xfrm>
            <a:off x="350563" y="1765310"/>
            <a:ext cx="318769" cy="227281"/>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a:solidFill>
                  <a:srgbClr val="FF0000"/>
                </a:solidFill>
                <a:latin typeface="ＭＳ ゴシック" panose="020B0609070205080204" pitchFamily="49" charset="-128"/>
                <a:ea typeface="ＭＳ ゴシック" panose="020B0609070205080204" pitchFamily="49" charset="-128"/>
              </a:rPr>
              <a:t>②</a:t>
            </a:r>
            <a:endParaRPr lang="ja-JP" altLang="en-US" sz="1100">
              <a:solidFill>
                <a:srgbClr val="FF0000"/>
              </a:solidFill>
              <a:latin typeface="ＭＳ ゴシック" panose="020B0609070205080204" pitchFamily="49" charset="-128"/>
              <a:ea typeface="ＭＳ ゴシック" panose="020B0609070205080204" pitchFamily="49" charset="-128"/>
            </a:endParaRPr>
          </a:p>
        </p:txBody>
      </p:sp>
      <p:sp>
        <p:nvSpPr>
          <p:cNvPr id="12" name="タイトル 1">
            <a:extLst>
              <a:ext uri="{FF2B5EF4-FFF2-40B4-BE49-F238E27FC236}">
                <a16:creationId xmlns:a16="http://schemas.microsoft.com/office/drawing/2014/main" id="{3A0D9DB4-C1E4-4B33-A5E1-F707ED136AD2}"/>
              </a:ext>
            </a:extLst>
          </p:cNvPr>
          <p:cNvSpPr txBox="1">
            <a:spLocks/>
          </p:cNvSpPr>
          <p:nvPr/>
        </p:nvSpPr>
        <p:spPr>
          <a:xfrm>
            <a:off x="1928554" y="1898089"/>
            <a:ext cx="318769" cy="227281"/>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a:solidFill>
                  <a:srgbClr val="FF0000"/>
                </a:solidFill>
                <a:latin typeface="ＭＳ ゴシック" panose="020B0609070205080204" pitchFamily="49" charset="-128"/>
                <a:ea typeface="ＭＳ ゴシック" panose="020B0609070205080204" pitchFamily="49" charset="-128"/>
              </a:rPr>
              <a:t>③</a:t>
            </a:r>
            <a:endParaRPr lang="ja-JP" altLang="en-US" sz="1100">
              <a:solidFill>
                <a:srgbClr val="FF0000"/>
              </a:solidFill>
              <a:latin typeface="ＭＳ ゴシック" panose="020B0609070205080204" pitchFamily="49" charset="-128"/>
              <a:ea typeface="ＭＳ ゴシック" panose="020B0609070205080204" pitchFamily="49" charset="-128"/>
            </a:endParaRPr>
          </a:p>
        </p:txBody>
      </p:sp>
      <p:sp>
        <p:nvSpPr>
          <p:cNvPr id="13" name="タイトル 1">
            <a:extLst>
              <a:ext uri="{FF2B5EF4-FFF2-40B4-BE49-F238E27FC236}">
                <a16:creationId xmlns:a16="http://schemas.microsoft.com/office/drawing/2014/main" id="{E74188DA-7C9B-480F-AD52-06FB7E97D8E7}"/>
              </a:ext>
            </a:extLst>
          </p:cNvPr>
          <p:cNvSpPr txBox="1">
            <a:spLocks/>
          </p:cNvSpPr>
          <p:nvPr/>
        </p:nvSpPr>
        <p:spPr>
          <a:xfrm>
            <a:off x="2576602" y="1942289"/>
            <a:ext cx="318769" cy="227281"/>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a:solidFill>
                  <a:srgbClr val="FF0000"/>
                </a:solidFill>
                <a:latin typeface="ＭＳ ゴシック" panose="020B0609070205080204" pitchFamily="49" charset="-128"/>
                <a:ea typeface="ＭＳ ゴシック" panose="020B0609070205080204" pitchFamily="49" charset="-128"/>
              </a:rPr>
              <a:t>④</a:t>
            </a:r>
            <a:endParaRPr lang="ja-JP" altLang="en-US" sz="1100">
              <a:solidFill>
                <a:srgbClr val="FF0000"/>
              </a:solidFill>
              <a:latin typeface="ＭＳ ゴシック" panose="020B0609070205080204" pitchFamily="49" charset="-128"/>
              <a:ea typeface="ＭＳ ゴシック" panose="020B0609070205080204" pitchFamily="49" charset="-128"/>
            </a:endParaRPr>
          </a:p>
        </p:txBody>
      </p:sp>
      <p:sp>
        <p:nvSpPr>
          <p:cNvPr id="14" name="タイトル 1">
            <a:extLst>
              <a:ext uri="{FF2B5EF4-FFF2-40B4-BE49-F238E27FC236}">
                <a16:creationId xmlns:a16="http://schemas.microsoft.com/office/drawing/2014/main" id="{452FC791-CA65-4DD1-8BDE-11BAB13359B7}"/>
              </a:ext>
            </a:extLst>
          </p:cNvPr>
          <p:cNvSpPr txBox="1">
            <a:spLocks/>
          </p:cNvSpPr>
          <p:nvPr/>
        </p:nvSpPr>
        <p:spPr>
          <a:xfrm>
            <a:off x="2576602" y="2203269"/>
            <a:ext cx="318769" cy="227281"/>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a:solidFill>
                  <a:srgbClr val="FF0000"/>
                </a:solidFill>
                <a:latin typeface="ＭＳ ゴシック" panose="020B0609070205080204" pitchFamily="49" charset="-128"/>
                <a:ea typeface="ＭＳ ゴシック" panose="020B0609070205080204" pitchFamily="49" charset="-128"/>
              </a:rPr>
              <a:t>⑤</a:t>
            </a:r>
            <a:endParaRPr lang="ja-JP" altLang="en-US" sz="1100">
              <a:solidFill>
                <a:srgbClr val="FF0000"/>
              </a:solidFill>
              <a:latin typeface="ＭＳ ゴシック" panose="020B0609070205080204" pitchFamily="49" charset="-128"/>
              <a:ea typeface="ＭＳ ゴシック" panose="020B0609070205080204" pitchFamily="49" charset="-128"/>
            </a:endParaRPr>
          </a:p>
        </p:txBody>
      </p:sp>
      <p:sp>
        <p:nvSpPr>
          <p:cNvPr id="15" name="タイトル 1">
            <a:extLst>
              <a:ext uri="{FF2B5EF4-FFF2-40B4-BE49-F238E27FC236}">
                <a16:creationId xmlns:a16="http://schemas.microsoft.com/office/drawing/2014/main" id="{F5380037-B819-4DBA-8751-708ED0BEFD4C}"/>
              </a:ext>
            </a:extLst>
          </p:cNvPr>
          <p:cNvSpPr txBox="1">
            <a:spLocks/>
          </p:cNvSpPr>
          <p:nvPr/>
        </p:nvSpPr>
        <p:spPr>
          <a:xfrm>
            <a:off x="3828998" y="1972775"/>
            <a:ext cx="318769" cy="227281"/>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a:solidFill>
                  <a:srgbClr val="FF0000"/>
                </a:solidFill>
                <a:latin typeface="ＭＳ ゴシック" panose="020B0609070205080204" pitchFamily="49" charset="-128"/>
                <a:ea typeface="ＭＳ ゴシック" panose="020B0609070205080204" pitchFamily="49" charset="-128"/>
              </a:rPr>
              <a:t>⑥</a:t>
            </a:r>
            <a:endParaRPr lang="ja-JP" altLang="en-US" sz="1100">
              <a:solidFill>
                <a:srgbClr val="FF0000"/>
              </a:solidFill>
              <a:latin typeface="ＭＳ ゴシック" panose="020B0609070205080204" pitchFamily="49" charset="-128"/>
              <a:ea typeface="ＭＳ ゴシック" panose="020B0609070205080204" pitchFamily="49" charset="-128"/>
            </a:endParaRPr>
          </a:p>
        </p:txBody>
      </p:sp>
      <p:sp>
        <p:nvSpPr>
          <p:cNvPr id="16" name="タイトル 1">
            <a:extLst>
              <a:ext uri="{FF2B5EF4-FFF2-40B4-BE49-F238E27FC236}">
                <a16:creationId xmlns:a16="http://schemas.microsoft.com/office/drawing/2014/main" id="{6E0C5BCD-C827-4DFE-B48A-4FD03A2C0B32}"/>
              </a:ext>
            </a:extLst>
          </p:cNvPr>
          <p:cNvSpPr txBox="1">
            <a:spLocks/>
          </p:cNvSpPr>
          <p:nvPr/>
        </p:nvSpPr>
        <p:spPr>
          <a:xfrm>
            <a:off x="4574196" y="1898055"/>
            <a:ext cx="318769" cy="227281"/>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a:solidFill>
                  <a:srgbClr val="FF0000"/>
                </a:solidFill>
                <a:latin typeface="ＭＳ ゴシック" panose="020B0609070205080204" pitchFamily="49" charset="-128"/>
                <a:ea typeface="ＭＳ ゴシック" panose="020B0609070205080204" pitchFamily="49" charset="-128"/>
              </a:rPr>
              <a:t>⑦</a:t>
            </a:r>
            <a:endParaRPr lang="ja-JP" altLang="en-US" sz="1100">
              <a:solidFill>
                <a:srgbClr val="FF0000"/>
              </a:solidFill>
              <a:latin typeface="ＭＳ ゴシック" panose="020B0609070205080204" pitchFamily="49" charset="-128"/>
              <a:ea typeface="ＭＳ ゴシック" panose="020B0609070205080204" pitchFamily="49" charset="-128"/>
            </a:endParaRPr>
          </a:p>
        </p:txBody>
      </p:sp>
      <p:sp>
        <p:nvSpPr>
          <p:cNvPr id="17" name="タイトル 1">
            <a:extLst>
              <a:ext uri="{FF2B5EF4-FFF2-40B4-BE49-F238E27FC236}">
                <a16:creationId xmlns:a16="http://schemas.microsoft.com/office/drawing/2014/main" id="{83D3806E-2521-4CFF-9650-60D455BA9588}"/>
              </a:ext>
            </a:extLst>
          </p:cNvPr>
          <p:cNvSpPr txBox="1">
            <a:spLocks/>
          </p:cNvSpPr>
          <p:nvPr/>
        </p:nvSpPr>
        <p:spPr>
          <a:xfrm>
            <a:off x="5270014" y="1878445"/>
            <a:ext cx="318769" cy="227281"/>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dirty="0">
                <a:solidFill>
                  <a:srgbClr val="FF0000"/>
                </a:solidFill>
                <a:latin typeface="ＭＳ ゴシック" panose="020B0609070205080204" pitchFamily="49" charset="-128"/>
                <a:ea typeface="ＭＳ ゴシック" panose="020B0609070205080204" pitchFamily="49" charset="-128"/>
              </a:rPr>
              <a:t>⑧</a:t>
            </a:r>
            <a:endParaRPr lang="ja-JP" altLang="en-US" sz="1100" dirty="0">
              <a:solidFill>
                <a:srgbClr val="FF0000"/>
              </a:solidFill>
              <a:latin typeface="ＭＳ ゴシック" panose="020B0609070205080204" pitchFamily="49" charset="-128"/>
              <a:ea typeface="ＭＳ ゴシック" panose="020B0609070205080204" pitchFamily="49" charset="-128"/>
            </a:endParaRPr>
          </a:p>
        </p:txBody>
      </p:sp>
      <p:sp>
        <p:nvSpPr>
          <p:cNvPr id="18" name="タイトル 1">
            <a:extLst>
              <a:ext uri="{FF2B5EF4-FFF2-40B4-BE49-F238E27FC236}">
                <a16:creationId xmlns:a16="http://schemas.microsoft.com/office/drawing/2014/main" id="{946A45F7-7A05-43F7-A169-0C7A935CDD92}"/>
              </a:ext>
            </a:extLst>
          </p:cNvPr>
          <p:cNvSpPr txBox="1">
            <a:spLocks/>
          </p:cNvSpPr>
          <p:nvPr/>
        </p:nvSpPr>
        <p:spPr>
          <a:xfrm>
            <a:off x="5262549" y="2105726"/>
            <a:ext cx="342172" cy="227282"/>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100" b="1" dirty="0">
                <a:solidFill>
                  <a:srgbClr val="FF0000"/>
                </a:solidFill>
                <a:latin typeface="ＭＳ ゴシック" panose="020B0609070205080204" pitchFamily="49" charset="-128"/>
                <a:ea typeface="ＭＳ ゴシック" panose="020B0609070205080204" pitchFamily="49" charset="-128"/>
              </a:rPr>
              <a:t>⑨</a:t>
            </a:r>
          </a:p>
        </p:txBody>
      </p:sp>
      <p:sp>
        <p:nvSpPr>
          <p:cNvPr id="22" name="タイトル 1">
            <a:extLst>
              <a:ext uri="{FF2B5EF4-FFF2-40B4-BE49-F238E27FC236}">
                <a16:creationId xmlns:a16="http://schemas.microsoft.com/office/drawing/2014/main" id="{BEA6A5ED-BC72-4A26-8193-87550A14DBAB}"/>
              </a:ext>
            </a:extLst>
          </p:cNvPr>
          <p:cNvSpPr txBox="1">
            <a:spLocks/>
          </p:cNvSpPr>
          <p:nvPr/>
        </p:nvSpPr>
        <p:spPr>
          <a:xfrm>
            <a:off x="424875" y="6018959"/>
            <a:ext cx="4107390" cy="529684"/>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000" b="1">
                <a:latin typeface="ＭＳ ゴシック" panose="020B0609070205080204" pitchFamily="49" charset="-128"/>
                <a:ea typeface="ＭＳ ゴシック" panose="020B0609070205080204" pitchFamily="49" charset="-128"/>
              </a:rPr>
              <a:t>処理時間について</a:t>
            </a:r>
            <a:endParaRPr lang="en-US" altLang="ja-JP" sz="1000" b="1">
              <a:latin typeface="ＭＳ ゴシック" panose="020B0609070205080204" pitchFamily="49" charset="-128"/>
              <a:ea typeface="ＭＳ ゴシック" panose="020B0609070205080204" pitchFamily="49" charset="-128"/>
            </a:endParaRPr>
          </a:p>
          <a:p>
            <a:r>
              <a:rPr lang="ja-JP" altLang="en-US" sz="1000">
                <a:latin typeface="ＭＳ ゴシック" panose="020B0609070205080204" pitchFamily="49" charset="-128"/>
                <a:ea typeface="ＭＳ ゴシック" panose="020B0609070205080204" pitchFamily="49" charset="-128"/>
              </a:rPr>
              <a:t>一部処理は完了までに時間がかかります。</a:t>
            </a:r>
            <a:endParaRPr lang="en-US" altLang="ja-JP" sz="1000">
              <a:latin typeface="ＭＳ ゴシック" panose="020B0609070205080204" pitchFamily="49" charset="-128"/>
              <a:ea typeface="ＭＳ ゴシック" panose="020B0609070205080204" pitchFamily="49" charset="-128"/>
            </a:endParaRPr>
          </a:p>
          <a:p>
            <a:r>
              <a:rPr lang="ja-JP" altLang="en-US" sz="1000">
                <a:latin typeface="ＭＳ ゴシック" panose="020B0609070205080204" pitchFamily="49" charset="-128"/>
                <a:ea typeface="ＭＳ ゴシック" panose="020B0609070205080204" pitchFamily="49" charset="-128"/>
              </a:rPr>
              <a:t>処理中はステータスバーに進行状況が表示されます。</a:t>
            </a:r>
            <a:endParaRPr lang="en-US" altLang="ja-JP" sz="1000">
              <a:latin typeface="ＭＳ ゴシック" panose="020B0609070205080204" pitchFamily="49" charset="-128"/>
              <a:ea typeface="ＭＳ ゴシック" panose="020B0609070205080204" pitchFamily="49" charset="-128"/>
            </a:endParaRPr>
          </a:p>
        </p:txBody>
      </p:sp>
      <p:sp>
        <p:nvSpPr>
          <p:cNvPr id="23" name="タイトル 1">
            <a:extLst>
              <a:ext uri="{FF2B5EF4-FFF2-40B4-BE49-F238E27FC236}">
                <a16:creationId xmlns:a16="http://schemas.microsoft.com/office/drawing/2014/main" id="{BCDC4CC5-ECF8-4FDD-950C-450B95F75DE6}"/>
              </a:ext>
            </a:extLst>
          </p:cNvPr>
          <p:cNvSpPr txBox="1">
            <a:spLocks/>
          </p:cNvSpPr>
          <p:nvPr/>
        </p:nvSpPr>
        <p:spPr>
          <a:xfrm>
            <a:off x="354938" y="2706722"/>
            <a:ext cx="318769" cy="227281"/>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dirty="0">
                <a:solidFill>
                  <a:srgbClr val="FF0000"/>
                </a:solidFill>
                <a:latin typeface="ＭＳ ゴシック" panose="020B0609070205080204" pitchFamily="49" charset="-128"/>
                <a:ea typeface="ＭＳ ゴシック" panose="020B0609070205080204" pitchFamily="49" charset="-128"/>
              </a:rPr>
              <a:t>⑪</a:t>
            </a:r>
            <a:endParaRPr lang="ja-JP" altLang="en-US" sz="1100" dirty="0">
              <a:solidFill>
                <a:srgbClr val="FF0000"/>
              </a:solidFill>
              <a:latin typeface="ＭＳ ゴシック" panose="020B0609070205080204" pitchFamily="49" charset="-128"/>
              <a:ea typeface="ＭＳ ゴシック" panose="020B0609070205080204" pitchFamily="49" charset="-128"/>
            </a:endParaRPr>
          </a:p>
        </p:txBody>
      </p:sp>
      <p:sp>
        <p:nvSpPr>
          <p:cNvPr id="24" name="タイトル 1">
            <a:extLst>
              <a:ext uri="{FF2B5EF4-FFF2-40B4-BE49-F238E27FC236}">
                <a16:creationId xmlns:a16="http://schemas.microsoft.com/office/drawing/2014/main" id="{4D60D2AA-E82E-4074-950E-2286167A3178}"/>
              </a:ext>
            </a:extLst>
          </p:cNvPr>
          <p:cNvSpPr txBox="1">
            <a:spLocks/>
          </p:cNvSpPr>
          <p:nvPr/>
        </p:nvSpPr>
        <p:spPr>
          <a:xfrm>
            <a:off x="6969004" y="497868"/>
            <a:ext cx="4107390" cy="346587"/>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400" b="1">
                <a:latin typeface="ＭＳ ゴシック" panose="020B0609070205080204" pitchFamily="49" charset="-128"/>
                <a:ea typeface="ＭＳ ゴシック" panose="020B0609070205080204" pitchFamily="49" charset="-128"/>
              </a:rPr>
              <a:t>各シートについて</a:t>
            </a:r>
            <a:endParaRPr lang="en-US" altLang="ja-JP" sz="1200">
              <a:latin typeface="ＭＳ ゴシック" panose="020B0609070205080204" pitchFamily="49" charset="-128"/>
              <a:ea typeface="ＭＳ ゴシック" panose="020B0609070205080204" pitchFamily="49" charset="-128"/>
            </a:endParaRPr>
          </a:p>
        </p:txBody>
      </p:sp>
      <p:sp>
        <p:nvSpPr>
          <p:cNvPr id="27" name="四角形: 角を丸くする 26">
            <a:extLst>
              <a:ext uri="{FF2B5EF4-FFF2-40B4-BE49-F238E27FC236}">
                <a16:creationId xmlns:a16="http://schemas.microsoft.com/office/drawing/2014/main" id="{3E29A80A-62F0-47AC-83C3-78BF0364D857}"/>
              </a:ext>
            </a:extLst>
          </p:cNvPr>
          <p:cNvSpPr/>
          <p:nvPr/>
        </p:nvSpPr>
        <p:spPr>
          <a:xfrm>
            <a:off x="7162428" y="1395385"/>
            <a:ext cx="1866900" cy="3651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ln w="0"/>
                <a:solidFill>
                  <a:schemeClr val="tx1"/>
                </a:solidFill>
                <a:effectLst>
                  <a:outerShdw blurRad="38100" dist="19050" dir="2700000" algn="tl" rotWithShape="0">
                    <a:schemeClr val="dk1">
                      <a:alpha val="40000"/>
                    </a:schemeClr>
                  </a:outerShdw>
                </a:effectLst>
              </a:rPr>
              <a:t>プロセスチェック</a:t>
            </a:r>
          </a:p>
        </p:txBody>
      </p:sp>
      <p:sp>
        <p:nvSpPr>
          <p:cNvPr id="28" name="四角形: 角を丸くする 27">
            <a:extLst>
              <a:ext uri="{FF2B5EF4-FFF2-40B4-BE49-F238E27FC236}">
                <a16:creationId xmlns:a16="http://schemas.microsoft.com/office/drawing/2014/main" id="{2A2A73FC-1B8C-4AB5-B146-DFE9389D822C}"/>
              </a:ext>
            </a:extLst>
          </p:cNvPr>
          <p:cNvSpPr/>
          <p:nvPr/>
        </p:nvSpPr>
        <p:spPr>
          <a:xfrm>
            <a:off x="7162428" y="2009541"/>
            <a:ext cx="1866900" cy="3651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ln w="0"/>
                <a:solidFill>
                  <a:schemeClr val="tx1"/>
                </a:solidFill>
                <a:effectLst>
                  <a:outerShdw blurRad="38100" dist="19050" dir="2700000" algn="tl" rotWithShape="0">
                    <a:schemeClr val="dk1">
                      <a:alpha val="40000"/>
                    </a:schemeClr>
                  </a:outerShdw>
                </a:effectLst>
              </a:rPr>
              <a:t>参加者入力</a:t>
            </a:r>
            <a:endParaRPr kumimoji="1" lang="en-US" altLang="ja-JP" sz="1100">
              <a:ln w="0"/>
              <a:solidFill>
                <a:schemeClr val="tx1"/>
              </a:solidFill>
              <a:effectLst>
                <a:outerShdw blurRad="38100" dist="19050" dir="2700000" algn="tl" rotWithShape="0">
                  <a:schemeClr val="dk1">
                    <a:alpha val="40000"/>
                  </a:schemeClr>
                </a:outerShdw>
              </a:effectLst>
            </a:endParaRPr>
          </a:p>
          <a:p>
            <a:pPr algn="ctr"/>
            <a:r>
              <a:rPr kumimoji="1" lang="ja-JP" altLang="en-US" sz="1100">
                <a:ln w="0"/>
                <a:solidFill>
                  <a:schemeClr val="tx1"/>
                </a:solidFill>
                <a:effectLst>
                  <a:outerShdw blurRad="38100" dist="19050" dir="2700000" algn="tl" rotWithShape="0">
                    <a:schemeClr val="dk1">
                      <a:alpha val="40000"/>
                    </a:schemeClr>
                  </a:outerShdw>
                </a:effectLst>
              </a:rPr>
              <a:t>（各年度）</a:t>
            </a:r>
          </a:p>
        </p:txBody>
      </p:sp>
      <p:sp>
        <p:nvSpPr>
          <p:cNvPr id="29" name="四角形: 角を丸くする 28">
            <a:extLst>
              <a:ext uri="{FF2B5EF4-FFF2-40B4-BE49-F238E27FC236}">
                <a16:creationId xmlns:a16="http://schemas.microsoft.com/office/drawing/2014/main" id="{E6E4D2D4-5610-4532-A1D8-C43C3FD876E9}"/>
              </a:ext>
            </a:extLst>
          </p:cNvPr>
          <p:cNvSpPr/>
          <p:nvPr/>
        </p:nvSpPr>
        <p:spPr>
          <a:xfrm>
            <a:off x="7176501" y="2636532"/>
            <a:ext cx="1866900" cy="3651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ln w="0"/>
                <a:solidFill>
                  <a:schemeClr val="tx1"/>
                </a:solidFill>
                <a:effectLst>
                  <a:outerShdw blurRad="38100" dist="19050" dir="2700000" algn="tl" rotWithShape="0">
                    <a:schemeClr val="dk1">
                      <a:alpha val="40000"/>
                    </a:schemeClr>
                  </a:outerShdw>
                </a:effectLst>
              </a:rPr>
              <a:t>人数入力</a:t>
            </a:r>
          </a:p>
        </p:txBody>
      </p:sp>
      <p:sp>
        <p:nvSpPr>
          <p:cNvPr id="30" name="四角形: 角を丸くする 29">
            <a:extLst>
              <a:ext uri="{FF2B5EF4-FFF2-40B4-BE49-F238E27FC236}">
                <a16:creationId xmlns:a16="http://schemas.microsoft.com/office/drawing/2014/main" id="{922C975A-247A-4479-A9C3-07CA9C1E907B}"/>
              </a:ext>
            </a:extLst>
          </p:cNvPr>
          <p:cNvSpPr/>
          <p:nvPr/>
        </p:nvSpPr>
        <p:spPr>
          <a:xfrm>
            <a:off x="7176501" y="3255243"/>
            <a:ext cx="1866900" cy="3651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ln w="0"/>
                <a:solidFill>
                  <a:schemeClr val="tx1"/>
                </a:solidFill>
                <a:effectLst>
                  <a:outerShdw blurRad="38100" dist="19050" dir="2700000" algn="tl" rotWithShape="0">
                    <a:schemeClr val="dk1">
                      <a:alpha val="40000"/>
                    </a:schemeClr>
                  </a:outerShdw>
                </a:effectLst>
              </a:rPr>
              <a:t>ニーズ調査入力</a:t>
            </a:r>
            <a:endParaRPr kumimoji="1" lang="en-US" altLang="ja-JP" sz="1100">
              <a:ln w="0"/>
              <a:solidFill>
                <a:schemeClr val="tx1"/>
              </a:solidFill>
              <a:effectLst>
                <a:outerShdw blurRad="38100" dist="19050" dir="2700000" algn="tl" rotWithShape="0">
                  <a:schemeClr val="dk1">
                    <a:alpha val="40000"/>
                  </a:schemeClr>
                </a:outerShdw>
              </a:effectLst>
            </a:endParaRPr>
          </a:p>
          <a:p>
            <a:pPr algn="ctr"/>
            <a:r>
              <a:rPr kumimoji="1" lang="ja-JP" altLang="en-US" sz="1100">
                <a:ln w="0"/>
                <a:solidFill>
                  <a:schemeClr val="tx1"/>
                </a:solidFill>
                <a:effectLst>
                  <a:outerShdw blurRad="38100" dist="19050" dir="2700000" algn="tl" rotWithShape="0">
                    <a:schemeClr val="dk1">
                      <a:alpha val="40000"/>
                    </a:schemeClr>
                  </a:outerShdw>
                </a:effectLst>
              </a:rPr>
              <a:t>（各年度）</a:t>
            </a:r>
          </a:p>
        </p:txBody>
      </p:sp>
      <p:sp>
        <p:nvSpPr>
          <p:cNvPr id="31" name="タイトル 1">
            <a:extLst>
              <a:ext uri="{FF2B5EF4-FFF2-40B4-BE49-F238E27FC236}">
                <a16:creationId xmlns:a16="http://schemas.microsoft.com/office/drawing/2014/main" id="{8F047B95-DC9F-49B5-9CBD-722D30553824}"/>
              </a:ext>
            </a:extLst>
          </p:cNvPr>
          <p:cNvSpPr txBox="1">
            <a:spLocks/>
          </p:cNvSpPr>
          <p:nvPr/>
        </p:nvSpPr>
        <p:spPr>
          <a:xfrm>
            <a:off x="288875" y="717061"/>
            <a:ext cx="4107390" cy="346587"/>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400" b="1">
                <a:latin typeface="ＭＳ ゴシック" panose="020B0609070205080204" pitchFamily="49" charset="-128"/>
                <a:ea typeface="ＭＳ ゴシック" panose="020B0609070205080204" pitchFamily="49" charset="-128"/>
              </a:rPr>
              <a:t>表紙シート</a:t>
            </a:r>
            <a:endParaRPr lang="en-US" altLang="ja-JP" sz="1200">
              <a:latin typeface="ＭＳ ゴシック" panose="020B0609070205080204" pitchFamily="49" charset="-128"/>
              <a:ea typeface="ＭＳ ゴシック" panose="020B0609070205080204" pitchFamily="49" charset="-128"/>
            </a:endParaRPr>
          </a:p>
        </p:txBody>
      </p:sp>
      <p:sp>
        <p:nvSpPr>
          <p:cNvPr id="32" name="四角形: 角を丸くする 31">
            <a:extLst>
              <a:ext uri="{FF2B5EF4-FFF2-40B4-BE49-F238E27FC236}">
                <a16:creationId xmlns:a16="http://schemas.microsoft.com/office/drawing/2014/main" id="{5969C7E2-E6B0-4BDE-B2E0-1B914596D1A9}"/>
              </a:ext>
            </a:extLst>
          </p:cNvPr>
          <p:cNvSpPr/>
          <p:nvPr/>
        </p:nvSpPr>
        <p:spPr>
          <a:xfrm>
            <a:off x="9643416" y="1395385"/>
            <a:ext cx="1866900" cy="365125"/>
          </a:xfrm>
          <a:prstGeom prst="roundRect">
            <a:avLst/>
          </a:prstGeom>
          <a:solidFill>
            <a:schemeClr val="accent3">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ln w="0"/>
                <a:solidFill>
                  <a:schemeClr val="tx1"/>
                </a:solidFill>
                <a:effectLst>
                  <a:outerShdw blurRad="38100" dist="19050" dir="2700000" algn="tl" rotWithShape="0">
                    <a:schemeClr val="dk1">
                      <a:alpha val="40000"/>
                    </a:schemeClr>
                  </a:outerShdw>
                </a:effectLst>
              </a:rPr>
              <a:t>実施状況</a:t>
            </a:r>
          </a:p>
        </p:txBody>
      </p:sp>
      <p:sp>
        <p:nvSpPr>
          <p:cNvPr id="33" name="四角形: 角を丸くする 32">
            <a:extLst>
              <a:ext uri="{FF2B5EF4-FFF2-40B4-BE49-F238E27FC236}">
                <a16:creationId xmlns:a16="http://schemas.microsoft.com/office/drawing/2014/main" id="{853B16A1-FF5E-4C9A-B338-4B51DEF0635A}"/>
              </a:ext>
            </a:extLst>
          </p:cNvPr>
          <p:cNvSpPr/>
          <p:nvPr/>
        </p:nvSpPr>
        <p:spPr>
          <a:xfrm>
            <a:off x="9643416" y="2009541"/>
            <a:ext cx="1866900" cy="365125"/>
          </a:xfrm>
          <a:prstGeom prst="roundRect">
            <a:avLst/>
          </a:prstGeom>
          <a:solidFill>
            <a:schemeClr val="accent3">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ln w="0"/>
                <a:solidFill>
                  <a:schemeClr val="tx1"/>
                </a:solidFill>
                <a:effectLst>
                  <a:outerShdw blurRad="38100" dist="19050" dir="2700000" algn="tl" rotWithShape="0">
                    <a:schemeClr val="dk1">
                      <a:alpha val="40000"/>
                    </a:schemeClr>
                  </a:outerShdw>
                </a:effectLst>
              </a:rPr>
              <a:t>実施状況</a:t>
            </a:r>
            <a:r>
              <a:rPr kumimoji="1" lang="en-US" altLang="ja-JP" sz="1100">
                <a:ln w="0"/>
                <a:solidFill>
                  <a:schemeClr val="tx1"/>
                </a:solidFill>
                <a:effectLst>
                  <a:outerShdw blurRad="38100" dist="19050" dir="2700000" algn="tl" rotWithShape="0">
                    <a:schemeClr val="dk1">
                      <a:alpha val="40000"/>
                    </a:schemeClr>
                  </a:outerShdw>
                </a:effectLst>
              </a:rPr>
              <a:t>_</a:t>
            </a:r>
            <a:r>
              <a:rPr kumimoji="1" lang="ja-JP" altLang="en-US" sz="1100">
                <a:ln w="0"/>
                <a:solidFill>
                  <a:schemeClr val="tx1"/>
                </a:solidFill>
                <a:effectLst>
                  <a:outerShdw blurRad="38100" dist="19050" dir="2700000" algn="tl" rotWithShape="0">
                    <a:schemeClr val="dk1">
                      <a:alpha val="40000"/>
                    </a:schemeClr>
                  </a:outerShdw>
                </a:effectLst>
              </a:rPr>
              <a:t>グラフ</a:t>
            </a:r>
          </a:p>
        </p:txBody>
      </p:sp>
      <p:sp>
        <p:nvSpPr>
          <p:cNvPr id="34" name="四角形: 角を丸くする 33">
            <a:extLst>
              <a:ext uri="{FF2B5EF4-FFF2-40B4-BE49-F238E27FC236}">
                <a16:creationId xmlns:a16="http://schemas.microsoft.com/office/drawing/2014/main" id="{1D6E7E72-3E52-40E5-AB0D-E54C5E710638}"/>
              </a:ext>
            </a:extLst>
          </p:cNvPr>
          <p:cNvSpPr/>
          <p:nvPr/>
        </p:nvSpPr>
        <p:spPr>
          <a:xfrm>
            <a:off x="9657489" y="2636532"/>
            <a:ext cx="1866900" cy="365125"/>
          </a:xfrm>
          <a:prstGeom prst="roundRect">
            <a:avLst/>
          </a:prstGeom>
          <a:solidFill>
            <a:schemeClr val="accent3">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ln w="0"/>
                <a:solidFill>
                  <a:schemeClr val="tx1"/>
                </a:solidFill>
                <a:effectLst>
                  <a:outerShdw blurRad="38100" dist="19050" dir="2700000" algn="tl" rotWithShape="0">
                    <a:schemeClr val="dk1">
                      <a:alpha val="40000"/>
                    </a:schemeClr>
                  </a:outerShdw>
                </a:effectLst>
              </a:rPr>
              <a:t>効果評価</a:t>
            </a:r>
            <a:r>
              <a:rPr kumimoji="1" lang="en-US" altLang="ja-JP" sz="1100">
                <a:ln w="0"/>
                <a:solidFill>
                  <a:schemeClr val="tx1"/>
                </a:solidFill>
                <a:effectLst>
                  <a:outerShdw blurRad="38100" dist="19050" dir="2700000" algn="tl" rotWithShape="0">
                    <a:schemeClr val="dk1">
                      <a:alpha val="40000"/>
                    </a:schemeClr>
                  </a:outerShdw>
                </a:effectLst>
              </a:rPr>
              <a:t>_</a:t>
            </a:r>
            <a:r>
              <a:rPr kumimoji="1" lang="ja-JP" altLang="en-US" sz="1100">
                <a:ln w="0"/>
                <a:solidFill>
                  <a:schemeClr val="tx1"/>
                </a:solidFill>
                <a:effectLst>
                  <a:outerShdw blurRad="38100" dist="19050" dir="2700000" algn="tl" rotWithShape="0">
                    <a:schemeClr val="dk1">
                      <a:alpha val="40000"/>
                    </a:schemeClr>
                  </a:outerShdw>
                </a:effectLst>
              </a:rPr>
              <a:t>出力結果</a:t>
            </a:r>
          </a:p>
        </p:txBody>
      </p:sp>
      <p:sp>
        <p:nvSpPr>
          <p:cNvPr id="35" name="四角形: 角を丸くする 34">
            <a:extLst>
              <a:ext uri="{FF2B5EF4-FFF2-40B4-BE49-F238E27FC236}">
                <a16:creationId xmlns:a16="http://schemas.microsoft.com/office/drawing/2014/main" id="{3F47015A-2212-45EC-8571-01B4EF75640A}"/>
              </a:ext>
            </a:extLst>
          </p:cNvPr>
          <p:cNvSpPr/>
          <p:nvPr/>
        </p:nvSpPr>
        <p:spPr>
          <a:xfrm>
            <a:off x="9657489" y="3249002"/>
            <a:ext cx="1866900" cy="365125"/>
          </a:xfrm>
          <a:prstGeom prst="roundRect">
            <a:avLst/>
          </a:prstGeom>
          <a:solidFill>
            <a:schemeClr val="accent3">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ln w="0"/>
                <a:solidFill>
                  <a:schemeClr val="tx1"/>
                </a:solidFill>
                <a:effectLst>
                  <a:outerShdw blurRad="38100" dist="19050" dir="2700000" algn="tl" rotWithShape="0">
                    <a:schemeClr val="dk1">
                      <a:alpha val="40000"/>
                    </a:schemeClr>
                  </a:outerShdw>
                </a:effectLst>
              </a:rPr>
              <a:t>効果評価</a:t>
            </a:r>
            <a:r>
              <a:rPr kumimoji="1" lang="en-US" altLang="ja-JP" sz="1100">
                <a:ln w="0"/>
                <a:solidFill>
                  <a:schemeClr val="tx1"/>
                </a:solidFill>
                <a:effectLst>
                  <a:outerShdw blurRad="38100" dist="19050" dir="2700000" algn="tl" rotWithShape="0">
                    <a:schemeClr val="dk1">
                      <a:alpha val="40000"/>
                    </a:schemeClr>
                  </a:outerShdw>
                </a:effectLst>
              </a:rPr>
              <a:t>_</a:t>
            </a:r>
            <a:r>
              <a:rPr kumimoji="1" lang="ja-JP" altLang="en-US" sz="1100">
                <a:ln w="0"/>
                <a:solidFill>
                  <a:schemeClr val="tx1"/>
                </a:solidFill>
                <a:effectLst>
                  <a:outerShdw blurRad="38100" dist="19050" dir="2700000" algn="tl" rotWithShape="0">
                    <a:schemeClr val="dk1">
                      <a:alpha val="40000"/>
                    </a:schemeClr>
                  </a:outerShdw>
                </a:effectLst>
              </a:rPr>
              <a:t>グラフ</a:t>
            </a:r>
          </a:p>
        </p:txBody>
      </p:sp>
      <p:sp>
        <p:nvSpPr>
          <p:cNvPr id="37" name="正方形/長方形 36">
            <a:extLst>
              <a:ext uri="{FF2B5EF4-FFF2-40B4-BE49-F238E27FC236}">
                <a16:creationId xmlns:a16="http://schemas.microsoft.com/office/drawing/2014/main" id="{D2D3FAEC-1018-4593-970F-3DEE47DF58CD}"/>
              </a:ext>
            </a:extLst>
          </p:cNvPr>
          <p:cNvSpPr/>
          <p:nvPr/>
        </p:nvSpPr>
        <p:spPr>
          <a:xfrm>
            <a:off x="9469255" y="901760"/>
            <a:ext cx="2339545" cy="31729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200">
                <a:solidFill>
                  <a:schemeClr val="tx1"/>
                </a:solidFill>
              </a:rPr>
              <a:t>分析結果が出力されるシート</a:t>
            </a:r>
          </a:p>
        </p:txBody>
      </p:sp>
      <p:sp>
        <p:nvSpPr>
          <p:cNvPr id="39" name="正方形/長方形 38">
            <a:extLst>
              <a:ext uri="{FF2B5EF4-FFF2-40B4-BE49-F238E27FC236}">
                <a16:creationId xmlns:a16="http://schemas.microsoft.com/office/drawing/2014/main" id="{95C29269-59E2-44DF-A1EB-1A9DF42E547A}"/>
              </a:ext>
            </a:extLst>
          </p:cNvPr>
          <p:cNvSpPr/>
          <p:nvPr/>
        </p:nvSpPr>
        <p:spPr>
          <a:xfrm>
            <a:off x="6887150" y="901760"/>
            <a:ext cx="2339545" cy="31729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200">
                <a:solidFill>
                  <a:schemeClr val="tx1"/>
                </a:solidFill>
              </a:rPr>
              <a:t>自治体様で入力するシート</a:t>
            </a:r>
          </a:p>
        </p:txBody>
      </p:sp>
      <p:cxnSp>
        <p:nvCxnSpPr>
          <p:cNvPr id="41" name="コネクタ: カギ線 40">
            <a:extLst>
              <a:ext uri="{FF2B5EF4-FFF2-40B4-BE49-F238E27FC236}">
                <a16:creationId xmlns:a16="http://schemas.microsoft.com/office/drawing/2014/main" id="{9E52C380-FB7F-48D8-98FA-56EA38631DC8}"/>
              </a:ext>
            </a:extLst>
          </p:cNvPr>
          <p:cNvCxnSpPr>
            <a:cxnSpLocks/>
            <a:stCxn id="28" idx="3"/>
            <a:endCxn id="32" idx="1"/>
          </p:cNvCxnSpPr>
          <p:nvPr/>
        </p:nvCxnSpPr>
        <p:spPr>
          <a:xfrm flipV="1">
            <a:off x="9029328" y="1577948"/>
            <a:ext cx="614088" cy="614156"/>
          </a:xfrm>
          <a:prstGeom prst="bentConnector3">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4" name="コネクタ: カギ線 43">
            <a:extLst>
              <a:ext uri="{FF2B5EF4-FFF2-40B4-BE49-F238E27FC236}">
                <a16:creationId xmlns:a16="http://schemas.microsoft.com/office/drawing/2014/main" id="{7FD3B2C6-8C2F-4CC1-A407-610057855B5E}"/>
              </a:ext>
            </a:extLst>
          </p:cNvPr>
          <p:cNvCxnSpPr>
            <a:cxnSpLocks/>
            <a:stCxn id="28" idx="3"/>
            <a:endCxn id="33" idx="1"/>
          </p:cNvCxnSpPr>
          <p:nvPr/>
        </p:nvCxnSpPr>
        <p:spPr>
          <a:xfrm>
            <a:off x="9029328" y="2192104"/>
            <a:ext cx="614088" cy="12700"/>
          </a:xfrm>
          <a:prstGeom prst="bentConnector3">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8" name="コネクタ: カギ線 47">
            <a:extLst>
              <a:ext uri="{FF2B5EF4-FFF2-40B4-BE49-F238E27FC236}">
                <a16:creationId xmlns:a16="http://schemas.microsoft.com/office/drawing/2014/main" id="{82CB3960-CC20-4DDA-B205-7257C56B2315}"/>
              </a:ext>
            </a:extLst>
          </p:cNvPr>
          <p:cNvCxnSpPr>
            <a:cxnSpLocks/>
            <a:stCxn id="29" idx="3"/>
          </p:cNvCxnSpPr>
          <p:nvPr/>
        </p:nvCxnSpPr>
        <p:spPr>
          <a:xfrm flipV="1">
            <a:off x="9043401" y="2316896"/>
            <a:ext cx="600015" cy="502199"/>
          </a:xfrm>
          <a:prstGeom prst="bentConnector3">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1" name="コネクタ: カギ線 50">
            <a:extLst>
              <a:ext uri="{FF2B5EF4-FFF2-40B4-BE49-F238E27FC236}">
                <a16:creationId xmlns:a16="http://schemas.microsoft.com/office/drawing/2014/main" id="{A9D79AFA-3AF0-47DE-966A-5BE6ECD9CB48}"/>
              </a:ext>
            </a:extLst>
          </p:cNvPr>
          <p:cNvCxnSpPr>
            <a:cxnSpLocks/>
            <a:stCxn id="30" idx="3"/>
          </p:cNvCxnSpPr>
          <p:nvPr/>
        </p:nvCxnSpPr>
        <p:spPr>
          <a:xfrm flipV="1">
            <a:off x="9043401" y="2978884"/>
            <a:ext cx="614088" cy="458922"/>
          </a:xfrm>
          <a:prstGeom prst="bentConnector3">
            <a:avLst>
              <a:gd name="adj1" fmla="val 50000"/>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4" name="コネクタ: カギ線 53">
            <a:extLst>
              <a:ext uri="{FF2B5EF4-FFF2-40B4-BE49-F238E27FC236}">
                <a16:creationId xmlns:a16="http://schemas.microsoft.com/office/drawing/2014/main" id="{80611925-A809-4DC0-BC83-D0F76029469D}"/>
              </a:ext>
            </a:extLst>
          </p:cNvPr>
          <p:cNvCxnSpPr>
            <a:cxnSpLocks/>
            <a:stCxn id="30" idx="3"/>
            <a:endCxn id="35" idx="1"/>
          </p:cNvCxnSpPr>
          <p:nvPr/>
        </p:nvCxnSpPr>
        <p:spPr>
          <a:xfrm flipV="1">
            <a:off x="9043401" y="3431565"/>
            <a:ext cx="614088" cy="6241"/>
          </a:xfrm>
          <a:prstGeom prst="bentConnector3">
            <a:avLst>
              <a:gd name="adj1" fmla="val 50000"/>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58" name="タイトル 1">
            <a:extLst>
              <a:ext uri="{FF2B5EF4-FFF2-40B4-BE49-F238E27FC236}">
                <a16:creationId xmlns:a16="http://schemas.microsoft.com/office/drawing/2014/main" id="{C13C044A-8257-4B27-B02F-C71353DD5F93}"/>
              </a:ext>
            </a:extLst>
          </p:cNvPr>
          <p:cNvSpPr txBox="1">
            <a:spLocks/>
          </p:cNvSpPr>
          <p:nvPr/>
        </p:nvSpPr>
        <p:spPr>
          <a:xfrm>
            <a:off x="6948592" y="4173668"/>
            <a:ext cx="4921168" cy="1909521"/>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1200" dirty="0">
                <a:latin typeface="ＭＳ ゴシック" panose="020B0609070205080204" pitchFamily="49" charset="-128"/>
                <a:ea typeface="ＭＳ ゴシック" panose="020B0609070205080204" pitchFamily="49" charset="-128"/>
              </a:rPr>
              <a:t>プロセスチェックシートは、入力シート内に分析結果（進捗状況）が表示されます。</a:t>
            </a:r>
            <a:endParaRPr lang="en-US" altLang="ja-JP" sz="1200" dirty="0">
              <a:latin typeface="ＭＳ ゴシック" panose="020B0609070205080204" pitchFamily="49" charset="-128"/>
              <a:ea typeface="ＭＳ ゴシック" panose="020B0609070205080204" pitchFamily="49" charset="-128"/>
            </a:endParaRPr>
          </a:p>
          <a:p>
            <a:pPr>
              <a:lnSpc>
                <a:spcPct val="100000"/>
              </a:lnSpc>
            </a:pPr>
            <a:r>
              <a:rPr lang="ja-JP" altLang="en-US" sz="1200" dirty="0">
                <a:latin typeface="ＭＳ ゴシック" panose="020B0609070205080204" pitchFamily="49" charset="-128"/>
                <a:ea typeface="ＭＳ ゴシック" panose="020B0609070205080204" pitchFamily="49" charset="-128"/>
              </a:rPr>
              <a:t>各分析結果は、個別で確認できます。</a:t>
            </a:r>
            <a:endParaRPr lang="en-US" altLang="ja-JP" sz="1200" dirty="0">
              <a:latin typeface="ＭＳ ゴシック" panose="020B0609070205080204" pitchFamily="49" charset="-128"/>
              <a:ea typeface="ＭＳ ゴシック" panose="020B0609070205080204" pitchFamily="49" charset="-128"/>
            </a:endParaRPr>
          </a:p>
          <a:p>
            <a:pPr>
              <a:lnSpc>
                <a:spcPct val="100000"/>
              </a:lnSpc>
            </a:pPr>
            <a:endParaRPr lang="en-US" altLang="ja-JP" sz="1200" dirty="0">
              <a:latin typeface="ＭＳ ゴシック" panose="020B0609070205080204" pitchFamily="49" charset="-128"/>
              <a:ea typeface="ＭＳ ゴシック" panose="020B0609070205080204" pitchFamily="49" charset="-128"/>
            </a:endParaRPr>
          </a:p>
          <a:p>
            <a:pPr>
              <a:lnSpc>
                <a:spcPct val="100000"/>
              </a:lnSpc>
            </a:pPr>
            <a:r>
              <a:rPr lang="ja-JP" altLang="en-US" sz="1200" dirty="0">
                <a:latin typeface="ＭＳ ゴシック" panose="020B0609070205080204" pitchFamily="49" charset="-128"/>
                <a:ea typeface="ＭＳ ゴシック" panose="020B0609070205080204" pitchFamily="49" charset="-128"/>
              </a:rPr>
              <a:t>⇒参加者入力シート入力後に実施状況のみ確認可</a:t>
            </a:r>
            <a:endParaRPr lang="en-US" altLang="ja-JP" sz="1200" dirty="0">
              <a:latin typeface="ＭＳ ゴシック" panose="020B0609070205080204" pitchFamily="49" charset="-128"/>
              <a:ea typeface="ＭＳ ゴシック" panose="020B0609070205080204" pitchFamily="49" charset="-128"/>
            </a:endParaRPr>
          </a:p>
          <a:p>
            <a:pPr>
              <a:lnSpc>
                <a:spcPct val="100000"/>
              </a:lnSpc>
            </a:pPr>
            <a:r>
              <a:rPr lang="ja-JP" altLang="en-US" sz="1200" dirty="0">
                <a:latin typeface="ＭＳ ゴシック" panose="020B0609070205080204" pitchFamily="49" charset="-128"/>
                <a:ea typeface="ＭＳ ゴシック" panose="020B0609070205080204" pitchFamily="49" charset="-128"/>
              </a:rPr>
              <a:t>　（ニーズ調査入力まで全てを完了させる必要はない）</a:t>
            </a:r>
            <a:endParaRPr lang="en-US" altLang="ja-JP" sz="1200" dirty="0">
              <a:latin typeface="ＭＳ ゴシック" panose="020B0609070205080204" pitchFamily="49" charset="-128"/>
              <a:ea typeface="ＭＳ ゴシック" panose="020B0609070205080204" pitchFamily="49" charset="-128"/>
            </a:endParaRPr>
          </a:p>
          <a:p>
            <a:pPr>
              <a:lnSpc>
                <a:spcPct val="100000"/>
              </a:lnSpc>
            </a:pPr>
            <a:endParaRPr lang="en-US" altLang="ja-JP" sz="1200" dirty="0">
              <a:latin typeface="ＭＳ ゴシック" panose="020B0609070205080204" pitchFamily="49" charset="-128"/>
              <a:ea typeface="ＭＳ ゴシック" panose="020B0609070205080204" pitchFamily="49" charset="-128"/>
            </a:endParaRPr>
          </a:p>
        </p:txBody>
      </p:sp>
      <p:sp>
        <p:nvSpPr>
          <p:cNvPr id="59" name="タイトル 1">
            <a:extLst>
              <a:ext uri="{FF2B5EF4-FFF2-40B4-BE49-F238E27FC236}">
                <a16:creationId xmlns:a16="http://schemas.microsoft.com/office/drawing/2014/main" id="{E2B9DA41-AA3A-4793-B9EF-7F3A4773FF5B}"/>
              </a:ext>
            </a:extLst>
          </p:cNvPr>
          <p:cNvSpPr txBox="1">
            <a:spLocks/>
          </p:cNvSpPr>
          <p:nvPr/>
        </p:nvSpPr>
        <p:spPr>
          <a:xfrm>
            <a:off x="361540" y="969083"/>
            <a:ext cx="4830254" cy="289160"/>
          </a:xfrm>
          <a:prstGeom prst="rect">
            <a:avLst/>
          </a:prstGeom>
        </p:spPr>
        <p:txBody>
          <a:bodyPr vert="horz" lIns="91440" tIns="45720" rIns="91440" bIns="45720" rtlCol="0" anchor="t">
            <a:normAutofit fontScale="92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a:latin typeface="ＭＳ ゴシック" panose="020B0609070205080204" pitchFamily="49" charset="-128"/>
                <a:ea typeface="ＭＳ ゴシック" panose="020B0609070205080204" pitchFamily="49" charset="-128"/>
              </a:rPr>
              <a:t>各シートの結果出力や、入力年度の設定（シートの追加）を行います。</a:t>
            </a:r>
            <a:endParaRPr lang="en-US" altLang="ja-JP" sz="1200">
              <a:latin typeface="ＭＳ ゴシック" panose="020B0609070205080204" pitchFamily="49" charset="-128"/>
              <a:ea typeface="ＭＳ ゴシック" panose="020B0609070205080204" pitchFamily="49" charset="-128"/>
            </a:endParaRPr>
          </a:p>
        </p:txBody>
      </p:sp>
      <p:sp>
        <p:nvSpPr>
          <p:cNvPr id="45" name="タイトル 1">
            <a:extLst>
              <a:ext uri="{FF2B5EF4-FFF2-40B4-BE49-F238E27FC236}">
                <a16:creationId xmlns:a16="http://schemas.microsoft.com/office/drawing/2014/main" id="{37FA57DD-8A1C-4358-A73F-B34FD63CA265}"/>
              </a:ext>
            </a:extLst>
          </p:cNvPr>
          <p:cNvSpPr txBox="1">
            <a:spLocks/>
          </p:cNvSpPr>
          <p:nvPr/>
        </p:nvSpPr>
        <p:spPr>
          <a:xfrm>
            <a:off x="5940782" y="2519065"/>
            <a:ext cx="342172" cy="227282"/>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100" b="1">
                <a:solidFill>
                  <a:srgbClr val="FF0000"/>
                </a:solidFill>
                <a:latin typeface="ＭＳ ゴシック" panose="020B0609070205080204" pitchFamily="49" charset="-128"/>
                <a:ea typeface="ＭＳ ゴシック" panose="020B0609070205080204" pitchFamily="49" charset="-128"/>
              </a:rPr>
              <a:t>⑩</a:t>
            </a:r>
          </a:p>
        </p:txBody>
      </p:sp>
      <p:sp>
        <p:nvSpPr>
          <p:cNvPr id="6" name="右中かっこ 5">
            <a:extLst>
              <a:ext uri="{FF2B5EF4-FFF2-40B4-BE49-F238E27FC236}">
                <a16:creationId xmlns:a16="http://schemas.microsoft.com/office/drawing/2014/main" id="{7C412E94-1458-41CD-9219-D8AC971EB076}"/>
              </a:ext>
            </a:extLst>
          </p:cNvPr>
          <p:cNvSpPr/>
          <p:nvPr/>
        </p:nvSpPr>
        <p:spPr>
          <a:xfrm>
            <a:off x="5895680" y="2388968"/>
            <a:ext cx="104165" cy="487477"/>
          </a:xfrm>
          <a:prstGeom prst="rightBrace">
            <a:avLst/>
          </a:prstGeom>
          <a:noFill/>
          <a:ln w="19050">
            <a:solidFill>
              <a:srgbClr val="FF0000"/>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43" name="スライド番号プレースホルダー 3">
            <a:extLst>
              <a:ext uri="{FF2B5EF4-FFF2-40B4-BE49-F238E27FC236}">
                <a16:creationId xmlns:a16="http://schemas.microsoft.com/office/drawing/2014/main" id="{14C688DC-D080-4123-895F-CF1DE3B3E565}"/>
              </a:ext>
            </a:extLst>
          </p:cNvPr>
          <p:cNvSpPr>
            <a:spLocks noGrp="1"/>
          </p:cNvSpPr>
          <p:nvPr>
            <p:ph type="sldNum" sz="quarter" idx="12"/>
          </p:nvPr>
        </p:nvSpPr>
        <p:spPr>
          <a:xfrm>
            <a:off x="10163543" y="6248400"/>
            <a:ext cx="1706217" cy="365125"/>
          </a:xfrm>
        </p:spPr>
        <p:txBody>
          <a:bodyPr/>
          <a:lstStyle/>
          <a:p>
            <a:fld id="{5582D430-5065-4924-AFD1-5B347984A761}" type="slidenum">
              <a:rPr kumimoji="1" lang="ja-JP" altLang="en-US" smtClean="0"/>
              <a:t>3</a:t>
            </a:fld>
            <a:endParaRPr kumimoji="1" lang="ja-JP" altLang="en-US"/>
          </a:p>
        </p:txBody>
      </p:sp>
    </p:spTree>
    <p:extLst>
      <p:ext uri="{BB962C8B-B14F-4D97-AF65-F5344CB8AC3E}">
        <p14:creationId xmlns:p14="http://schemas.microsoft.com/office/powerpoint/2010/main" val="2513770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E072EF-379C-449F-9E69-B2F81DC95A28}"/>
              </a:ext>
            </a:extLst>
          </p:cNvPr>
          <p:cNvSpPr>
            <a:spLocks noGrp="1"/>
          </p:cNvSpPr>
          <p:nvPr>
            <p:ph type="title"/>
          </p:nvPr>
        </p:nvSpPr>
        <p:spPr>
          <a:xfrm>
            <a:off x="304126" y="243745"/>
            <a:ext cx="10515600" cy="622103"/>
          </a:xfrm>
        </p:spPr>
        <p:txBody>
          <a:bodyPr>
            <a:normAutofit/>
          </a:bodyPr>
          <a:lstStyle/>
          <a:p>
            <a:r>
              <a:rPr lang="ja-JP" altLang="en-US" sz="2000" b="1"/>
              <a:t>２．プロセスチェックシート</a:t>
            </a:r>
            <a:endParaRPr kumimoji="1" lang="ja-JP" altLang="en-US" sz="2000" b="1"/>
          </a:p>
        </p:txBody>
      </p:sp>
      <p:pic>
        <p:nvPicPr>
          <p:cNvPr id="4" name="図 3">
            <a:extLst>
              <a:ext uri="{FF2B5EF4-FFF2-40B4-BE49-F238E27FC236}">
                <a16:creationId xmlns:a16="http://schemas.microsoft.com/office/drawing/2014/main" id="{A725816D-0403-43CC-B837-B5CF987B8DCE}"/>
              </a:ext>
            </a:extLst>
          </p:cNvPr>
          <p:cNvPicPr>
            <a:picLocks noChangeAspect="1"/>
          </p:cNvPicPr>
          <p:nvPr/>
        </p:nvPicPr>
        <p:blipFill>
          <a:blip r:embed="rId3"/>
          <a:stretch>
            <a:fillRect/>
          </a:stretch>
        </p:blipFill>
        <p:spPr>
          <a:xfrm>
            <a:off x="469119" y="1637599"/>
            <a:ext cx="5543679" cy="4835562"/>
          </a:xfrm>
          <a:prstGeom prst="rect">
            <a:avLst/>
          </a:prstGeom>
          <a:ln>
            <a:solidFill>
              <a:schemeClr val="accent1"/>
            </a:solidFill>
          </a:ln>
        </p:spPr>
      </p:pic>
      <p:sp>
        <p:nvSpPr>
          <p:cNvPr id="5" name="タイトル 1">
            <a:extLst>
              <a:ext uri="{FF2B5EF4-FFF2-40B4-BE49-F238E27FC236}">
                <a16:creationId xmlns:a16="http://schemas.microsoft.com/office/drawing/2014/main" id="{00D9722C-B249-444D-A204-217EAD24642C}"/>
              </a:ext>
            </a:extLst>
          </p:cNvPr>
          <p:cNvSpPr txBox="1">
            <a:spLocks/>
          </p:cNvSpPr>
          <p:nvPr/>
        </p:nvSpPr>
        <p:spPr>
          <a:xfrm>
            <a:off x="6177792" y="1571204"/>
            <a:ext cx="5400675" cy="1426239"/>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1200" dirty="0">
                <a:latin typeface="ＭＳ ゴシック" panose="020B0609070205080204" pitchFamily="49" charset="-128"/>
                <a:ea typeface="ＭＳ ゴシック" panose="020B0609070205080204" pitchFamily="49" charset="-128"/>
              </a:rPr>
              <a:t>入力していただく項目は、</a:t>
            </a:r>
            <a:endParaRPr lang="en-US" altLang="ja-JP" sz="1200" dirty="0">
              <a:latin typeface="ＭＳ ゴシック" panose="020B0609070205080204" pitchFamily="49" charset="-128"/>
              <a:ea typeface="ＭＳ ゴシック" panose="020B0609070205080204" pitchFamily="49" charset="-128"/>
            </a:endParaRPr>
          </a:p>
          <a:p>
            <a:pPr>
              <a:lnSpc>
                <a:spcPct val="100000"/>
              </a:lnSpc>
            </a:pPr>
            <a:r>
              <a:rPr lang="ja-JP" altLang="en-US" sz="1200" dirty="0">
                <a:latin typeface="ＭＳ ゴシック" panose="020B0609070205080204" pitchFamily="49" charset="-128"/>
                <a:ea typeface="ＭＳ ゴシック" panose="020B0609070205080204" pitchFamily="49" charset="-128"/>
              </a:rPr>
              <a:t>・自治体コード</a:t>
            </a:r>
            <a:endParaRPr lang="en-US" altLang="ja-JP" sz="1200" dirty="0">
              <a:latin typeface="ＭＳ ゴシック" panose="020B0609070205080204" pitchFamily="49" charset="-128"/>
              <a:ea typeface="ＭＳ ゴシック" panose="020B0609070205080204" pitchFamily="49" charset="-128"/>
            </a:endParaRPr>
          </a:p>
          <a:p>
            <a:pPr>
              <a:lnSpc>
                <a:spcPct val="100000"/>
              </a:lnSpc>
            </a:pPr>
            <a:r>
              <a:rPr lang="ja-JP" altLang="en-US" sz="1200" dirty="0">
                <a:latin typeface="ＭＳ ゴシック" panose="020B0609070205080204" pitchFamily="49" charset="-128"/>
                <a:ea typeface="ＭＳ ゴシック" panose="020B0609070205080204" pitchFamily="49" charset="-128"/>
              </a:rPr>
              <a:t>・入力担当部署（任意）</a:t>
            </a:r>
            <a:endParaRPr lang="en-US" altLang="ja-JP" sz="1200" dirty="0">
              <a:latin typeface="ＭＳ ゴシック" panose="020B0609070205080204" pitchFamily="49" charset="-128"/>
              <a:ea typeface="ＭＳ ゴシック" panose="020B0609070205080204" pitchFamily="49" charset="-128"/>
            </a:endParaRPr>
          </a:p>
          <a:p>
            <a:pPr>
              <a:lnSpc>
                <a:spcPct val="100000"/>
              </a:lnSpc>
            </a:pPr>
            <a:r>
              <a:rPr lang="ja-JP" altLang="en-US" sz="1200" dirty="0">
                <a:latin typeface="ＭＳ ゴシック" panose="020B0609070205080204" pitchFamily="49" charset="-128"/>
                <a:ea typeface="ＭＳ ゴシック" panose="020B0609070205080204" pitchFamily="49" charset="-128"/>
              </a:rPr>
              <a:t>・入力日（任意）</a:t>
            </a:r>
            <a:endParaRPr lang="en-US" altLang="ja-JP" sz="1200" dirty="0">
              <a:latin typeface="ＭＳ ゴシック" panose="020B0609070205080204" pitchFamily="49" charset="-128"/>
              <a:ea typeface="ＭＳ ゴシック" panose="020B0609070205080204" pitchFamily="49" charset="-128"/>
            </a:endParaRPr>
          </a:p>
          <a:p>
            <a:pPr>
              <a:lnSpc>
                <a:spcPct val="100000"/>
              </a:lnSpc>
            </a:pPr>
            <a:r>
              <a:rPr lang="ja-JP" altLang="en-US" sz="1200" dirty="0">
                <a:latin typeface="ＭＳ ゴシック" panose="020B0609070205080204" pitchFamily="49" charset="-128"/>
                <a:ea typeface="ＭＳ ゴシック" panose="020B0609070205080204" pitchFamily="49" charset="-128"/>
              </a:rPr>
              <a:t>・各チェック項目</a:t>
            </a:r>
            <a:endParaRPr lang="en-US" altLang="ja-JP" sz="1200" dirty="0">
              <a:latin typeface="ＭＳ ゴシック" panose="020B0609070205080204" pitchFamily="49" charset="-128"/>
              <a:ea typeface="ＭＳ ゴシック" panose="020B0609070205080204" pitchFamily="49" charset="-128"/>
            </a:endParaRPr>
          </a:p>
          <a:p>
            <a:pPr>
              <a:lnSpc>
                <a:spcPct val="100000"/>
              </a:lnSpc>
            </a:pPr>
            <a:r>
              <a:rPr lang="ja-JP" altLang="en-US" sz="1200" dirty="0">
                <a:latin typeface="ＭＳ ゴシック" panose="020B0609070205080204" pitchFamily="49" charset="-128"/>
                <a:ea typeface="ＭＳ ゴシック" panose="020B0609070205080204" pitchFamily="49" charset="-128"/>
              </a:rPr>
              <a:t>となります。</a:t>
            </a:r>
            <a:endParaRPr lang="en-US" altLang="ja-JP" sz="1200" dirty="0">
              <a:latin typeface="ＭＳ ゴシック" panose="020B0609070205080204" pitchFamily="49" charset="-128"/>
              <a:ea typeface="ＭＳ ゴシック" panose="020B0609070205080204" pitchFamily="49" charset="-128"/>
            </a:endParaRPr>
          </a:p>
          <a:p>
            <a:pPr>
              <a:lnSpc>
                <a:spcPct val="100000"/>
              </a:lnSpc>
            </a:pPr>
            <a:r>
              <a:rPr lang="ja-JP" altLang="en-US" sz="1200" dirty="0">
                <a:latin typeface="ＭＳ ゴシック" panose="020B0609070205080204" pitchFamily="49" charset="-128"/>
                <a:ea typeface="ＭＳ ゴシック" panose="020B0609070205080204" pitchFamily="49" charset="-128"/>
              </a:rPr>
              <a:t>入力可能な欄は緑になっています。</a:t>
            </a:r>
            <a:endParaRPr lang="en-US" altLang="ja-JP" sz="12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p:txBody>
      </p:sp>
      <p:sp>
        <p:nvSpPr>
          <p:cNvPr id="7" name="タイトル 1">
            <a:extLst>
              <a:ext uri="{FF2B5EF4-FFF2-40B4-BE49-F238E27FC236}">
                <a16:creationId xmlns:a16="http://schemas.microsoft.com/office/drawing/2014/main" id="{AD36F350-E152-467F-98ED-B7F49C5265E4}"/>
              </a:ext>
            </a:extLst>
          </p:cNvPr>
          <p:cNvSpPr txBox="1">
            <a:spLocks/>
          </p:cNvSpPr>
          <p:nvPr/>
        </p:nvSpPr>
        <p:spPr>
          <a:xfrm>
            <a:off x="988694" y="2105684"/>
            <a:ext cx="318769" cy="227281"/>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dirty="0">
                <a:solidFill>
                  <a:srgbClr val="FF0000"/>
                </a:solidFill>
                <a:latin typeface="ＭＳ ゴシック" panose="020B0609070205080204" pitchFamily="49" charset="-128"/>
                <a:ea typeface="ＭＳ ゴシック" panose="020B0609070205080204" pitchFamily="49" charset="-128"/>
              </a:rPr>
              <a:t>①</a:t>
            </a:r>
            <a:endParaRPr lang="ja-JP" altLang="en-US" sz="1100" dirty="0">
              <a:solidFill>
                <a:srgbClr val="FF0000"/>
              </a:solidFill>
              <a:latin typeface="ＭＳ ゴシック" panose="020B0609070205080204" pitchFamily="49" charset="-128"/>
              <a:ea typeface="ＭＳ ゴシック" panose="020B0609070205080204" pitchFamily="49" charset="-128"/>
            </a:endParaRPr>
          </a:p>
        </p:txBody>
      </p:sp>
      <p:sp>
        <p:nvSpPr>
          <p:cNvPr id="8" name="タイトル 1">
            <a:extLst>
              <a:ext uri="{FF2B5EF4-FFF2-40B4-BE49-F238E27FC236}">
                <a16:creationId xmlns:a16="http://schemas.microsoft.com/office/drawing/2014/main" id="{E38CAAB5-D4A3-4A36-81EE-157595078CD4}"/>
              </a:ext>
            </a:extLst>
          </p:cNvPr>
          <p:cNvSpPr txBox="1">
            <a:spLocks/>
          </p:cNvSpPr>
          <p:nvPr/>
        </p:nvSpPr>
        <p:spPr>
          <a:xfrm>
            <a:off x="6188055" y="3142098"/>
            <a:ext cx="5724397" cy="107454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spcBef>
                <a:spcPts val="300"/>
              </a:spcBef>
            </a:pPr>
            <a:r>
              <a:rPr lang="ja-JP" altLang="en-US" sz="1100" dirty="0">
                <a:latin typeface="ＭＳ ゴシック" panose="020B0609070205080204" pitchFamily="49" charset="-128"/>
                <a:ea typeface="ＭＳ ゴシック" panose="020B0609070205080204" pitchFamily="49" charset="-128"/>
              </a:rPr>
              <a:t>①</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自治体コードを入力していただくと自動で自治体名が入力されます。</a:t>
            </a:r>
            <a:endParaRPr lang="en-US" altLang="ja-JP" sz="1100" dirty="0">
              <a:latin typeface="ＭＳ ゴシック" panose="020B0609070205080204" pitchFamily="49" charset="-128"/>
              <a:ea typeface="ＭＳ ゴシック" panose="020B0609070205080204" pitchFamily="49" charset="-128"/>
            </a:endParaRPr>
          </a:p>
          <a:p>
            <a:pPr>
              <a:lnSpc>
                <a:spcPct val="100000"/>
              </a:lnSpc>
              <a:spcBef>
                <a:spcPts val="300"/>
              </a:spcBef>
            </a:pPr>
            <a:r>
              <a:rPr lang="ja-JP" altLang="en-US" sz="1100" dirty="0">
                <a:latin typeface="ＭＳ ゴシック" panose="020B0609070205080204" pitchFamily="49" charset="-128"/>
                <a:ea typeface="ＭＳ ゴシック" panose="020B0609070205080204" pitchFamily="49" charset="-128"/>
              </a:rPr>
              <a:t>②</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入力担当の部署名をご入力いただきます。</a:t>
            </a:r>
            <a:endParaRPr lang="en-US" altLang="ja-JP" sz="1100" dirty="0">
              <a:latin typeface="ＭＳ ゴシック" panose="020B0609070205080204" pitchFamily="49" charset="-128"/>
              <a:ea typeface="ＭＳ ゴシック" panose="020B0609070205080204" pitchFamily="49" charset="-128"/>
            </a:endParaRPr>
          </a:p>
          <a:p>
            <a:pPr>
              <a:lnSpc>
                <a:spcPct val="100000"/>
              </a:lnSpc>
              <a:spcBef>
                <a:spcPts val="300"/>
              </a:spcBef>
            </a:pPr>
            <a:r>
              <a:rPr lang="ja-JP" altLang="en-US" sz="1100" dirty="0">
                <a:latin typeface="ＭＳ ゴシック" panose="020B0609070205080204" pitchFamily="49" charset="-128"/>
                <a:ea typeface="ＭＳ ゴシック" panose="020B0609070205080204" pitchFamily="49" charset="-128"/>
              </a:rPr>
              <a:t>③</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プロセスチェックの入力状況が表示されます。「未回答」が</a:t>
            </a:r>
            <a:r>
              <a:rPr lang="en-US" altLang="ja-JP" sz="1100" dirty="0">
                <a:latin typeface="ＭＳ ゴシック" panose="020B0609070205080204" pitchFamily="49" charset="-128"/>
                <a:ea typeface="ＭＳ ゴシック" panose="020B0609070205080204" pitchFamily="49" charset="-128"/>
              </a:rPr>
              <a:t>0</a:t>
            </a:r>
            <a:r>
              <a:rPr lang="ja-JP" altLang="en-US" sz="1100" dirty="0">
                <a:latin typeface="ＭＳ ゴシック" panose="020B0609070205080204" pitchFamily="49" charset="-128"/>
                <a:ea typeface="ＭＳ ゴシック" panose="020B0609070205080204" pitchFamily="49" charset="-128"/>
              </a:rPr>
              <a:t>になれば入力完了です。</a:t>
            </a:r>
            <a:endParaRPr lang="en-US" altLang="ja-JP" sz="1100" dirty="0">
              <a:latin typeface="ＭＳ ゴシック" panose="020B0609070205080204" pitchFamily="49" charset="-128"/>
              <a:ea typeface="ＭＳ ゴシック" panose="020B0609070205080204" pitchFamily="49" charset="-128"/>
            </a:endParaRPr>
          </a:p>
          <a:p>
            <a:pPr marL="269875" indent="-269875">
              <a:lnSpc>
                <a:spcPct val="100000"/>
              </a:lnSpc>
              <a:spcBef>
                <a:spcPts val="300"/>
              </a:spcBef>
            </a:pPr>
            <a:r>
              <a:rPr lang="ja-JP" altLang="en-US" sz="1100" dirty="0">
                <a:latin typeface="ＭＳ ゴシック" panose="020B0609070205080204" pitchFamily="49" charset="-128"/>
                <a:ea typeface="ＭＳ ゴシック" panose="020B0609070205080204" pitchFamily="49" charset="-128"/>
              </a:rPr>
              <a:t>④</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各項目の入力状況が表示されます。対象項目が全て入力されると、進捗具合（点数とグラフ）が表示されます。</a:t>
            </a:r>
          </a:p>
        </p:txBody>
      </p:sp>
      <p:sp>
        <p:nvSpPr>
          <p:cNvPr id="9" name="タイトル 1">
            <a:extLst>
              <a:ext uri="{FF2B5EF4-FFF2-40B4-BE49-F238E27FC236}">
                <a16:creationId xmlns:a16="http://schemas.microsoft.com/office/drawing/2014/main" id="{408BED3E-0361-4C0E-A18B-8A688EBBCFA0}"/>
              </a:ext>
            </a:extLst>
          </p:cNvPr>
          <p:cNvSpPr txBox="1">
            <a:spLocks/>
          </p:cNvSpPr>
          <p:nvPr/>
        </p:nvSpPr>
        <p:spPr>
          <a:xfrm>
            <a:off x="988694" y="2378711"/>
            <a:ext cx="318769" cy="227281"/>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a:solidFill>
                  <a:srgbClr val="FF0000"/>
                </a:solidFill>
                <a:latin typeface="ＭＳ ゴシック" panose="020B0609070205080204" pitchFamily="49" charset="-128"/>
                <a:ea typeface="ＭＳ ゴシック" panose="020B0609070205080204" pitchFamily="49" charset="-128"/>
              </a:rPr>
              <a:t>②</a:t>
            </a:r>
            <a:endParaRPr lang="ja-JP" altLang="en-US" sz="1100">
              <a:solidFill>
                <a:srgbClr val="FF0000"/>
              </a:solidFill>
              <a:latin typeface="ＭＳ ゴシック" panose="020B0609070205080204" pitchFamily="49" charset="-128"/>
              <a:ea typeface="ＭＳ ゴシック" panose="020B0609070205080204" pitchFamily="49" charset="-128"/>
            </a:endParaRPr>
          </a:p>
        </p:txBody>
      </p:sp>
      <p:sp>
        <p:nvSpPr>
          <p:cNvPr id="10" name="タイトル 1">
            <a:extLst>
              <a:ext uri="{FF2B5EF4-FFF2-40B4-BE49-F238E27FC236}">
                <a16:creationId xmlns:a16="http://schemas.microsoft.com/office/drawing/2014/main" id="{8FAAE27E-4C85-4670-9DF3-295206AD018C}"/>
              </a:ext>
            </a:extLst>
          </p:cNvPr>
          <p:cNvSpPr txBox="1">
            <a:spLocks/>
          </p:cNvSpPr>
          <p:nvPr/>
        </p:nvSpPr>
        <p:spPr>
          <a:xfrm>
            <a:off x="1336612" y="2605992"/>
            <a:ext cx="318769" cy="227281"/>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a:solidFill>
                  <a:srgbClr val="FF0000"/>
                </a:solidFill>
                <a:latin typeface="ＭＳ ゴシック" panose="020B0609070205080204" pitchFamily="49" charset="-128"/>
                <a:ea typeface="ＭＳ ゴシック" panose="020B0609070205080204" pitchFamily="49" charset="-128"/>
              </a:rPr>
              <a:t>③</a:t>
            </a:r>
            <a:endParaRPr lang="ja-JP" altLang="en-US" sz="1100">
              <a:solidFill>
                <a:srgbClr val="FF0000"/>
              </a:solidFill>
              <a:latin typeface="ＭＳ ゴシック" panose="020B0609070205080204" pitchFamily="49" charset="-128"/>
              <a:ea typeface="ＭＳ ゴシック" panose="020B0609070205080204" pitchFamily="49" charset="-128"/>
            </a:endParaRPr>
          </a:p>
        </p:txBody>
      </p:sp>
      <p:sp>
        <p:nvSpPr>
          <p:cNvPr id="11" name="タイトル 1">
            <a:extLst>
              <a:ext uri="{FF2B5EF4-FFF2-40B4-BE49-F238E27FC236}">
                <a16:creationId xmlns:a16="http://schemas.microsoft.com/office/drawing/2014/main" id="{0C127DC9-97C1-4A2B-AA4F-75BB2724A421}"/>
              </a:ext>
            </a:extLst>
          </p:cNvPr>
          <p:cNvSpPr txBox="1">
            <a:spLocks/>
          </p:cNvSpPr>
          <p:nvPr/>
        </p:nvSpPr>
        <p:spPr>
          <a:xfrm>
            <a:off x="3789763" y="3261949"/>
            <a:ext cx="318769" cy="227281"/>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a:solidFill>
                  <a:srgbClr val="FF0000"/>
                </a:solidFill>
                <a:latin typeface="ＭＳ ゴシック" panose="020B0609070205080204" pitchFamily="49" charset="-128"/>
                <a:ea typeface="ＭＳ ゴシック" panose="020B0609070205080204" pitchFamily="49" charset="-128"/>
              </a:rPr>
              <a:t>④</a:t>
            </a:r>
            <a:endParaRPr lang="ja-JP" altLang="en-US" sz="1100">
              <a:solidFill>
                <a:srgbClr val="FF0000"/>
              </a:solidFill>
              <a:latin typeface="ＭＳ ゴシック" panose="020B0609070205080204" pitchFamily="49" charset="-128"/>
              <a:ea typeface="ＭＳ ゴシック" panose="020B0609070205080204" pitchFamily="49" charset="-128"/>
            </a:endParaRPr>
          </a:p>
        </p:txBody>
      </p:sp>
      <p:pic>
        <p:nvPicPr>
          <p:cNvPr id="13" name="図 12">
            <a:extLst>
              <a:ext uri="{FF2B5EF4-FFF2-40B4-BE49-F238E27FC236}">
                <a16:creationId xmlns:a16="http://schemas.microsoft.com/office/drawing/2014/main" id="{8D23F050-938E-473B-A179-52E4AFAE4359}"/>
              </a:ext>
            </a:extLst>
          </p:cNvPr>
          <p:cNvPicPr>
            <a:picLocks noChangeAspect="1"/>
          </p:cNvPicPr>
          <p:nvPr/>
        </p:nvPicPr>
        <p:blipFill>
          <a:blip r:embed="rId4"/>
          <a:stretch>
            <a:fillRect/>
          </a:stretch>
        </p:blipFill>
        <p:spPr>
          <a:xfrm>
            <a:off x="6350513" y="4292025"/>
            <a:ext cx="3138927" cy="1185414"/>
          </a:xfrm>
          <a:prstGeom prst="rect">
            <a:avLst/>
          </a:prstGeom>
        </p:spPr>
      </p:pic>
      <p:sp>
        <p:nvSpPr>
          <p:cNvPr id="14" name="タイトル 1">
            <a:extLst>
              <a:ext uri="{FF2B5EF4-FFF2-40B4-BE49-F238E27FC236}">
                <a16:creationId xmlns:a16="http://schemas.microsoft.com/office/drawing/2014/main" id="{E0AC5D41-B145-4ABA-BBCD-1EC00E8327B2}"/>
              </a:ext>
            </a:extLst>
          </p:cNvPr>
          <p:cNvSpPr txBox="1">
            <a:spLocks/>
          </p:cNvSpPr>
          <p:nvPr/>
        </p:nvSpPr>
        <p:spPr>
          <a:xfrm>
            <a:off x="1503867" y="3905997"/>
            <a:ext cx="318769" cy="227281"/>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a:solidFill>
                  <a:srgbClr val="FF0000"/>
                </a:solidFill>
                <a:latin typeface="ＭＳ ゴシック" panose="020B0609070205080204" pitchFamily="49" charset="-128"/>
                <a:ea typeface="ＭＳ ゴシック" panose="020B0609070205080204" pitchFamily="49" charset="-128"/>
              </a:rPr>
              <a:t>⑤</a:t>
            </a:r>
            <a:endParaRPr lang="ja-JP" altLang="en-US" sz="1100">
              <a:solidFill>
                <a:srgbClr val="FF0000"/>
              </a:solidFill>
              <a:latin typeface="ＭＳ ゴシック" panose="020B0609070205080204" pitchFamily="49" charset="-128"/>
              <a:ea typeface="ＭＳ ゴシック" panose="020B0609070205080204" pitchFamily="49" charset="-128"/>
            </a:endParaRPr>
          </a:p>
        </p:txBody>
      </p:sp>
      <p:sp>
        <p:nvSpPr>
          <p:cNvPr id="15" name="タイトル 1">
            <a:extLst>
              <a:ext uri="{FF2B5EF4-FFF2-40B4-BE49-F238E27FC236}">
                <a16:creationId xmlns:a16="http://schemas.microsoft.com/office/drawing/2014/main" id="{87994DB1-8283-4E5A-9621-1742AC27CA52}"/>
              </a:ext>
            </a:extLst>
          </p:cNvPr>
          <p:cNvSpPr txBox="1">
            <a:spLocks/>
          </p:cNvSpPr>
          <p:nvPr/>
        </p:nvSpPr>
        <p:spPr>
          <a:xfrm>
            <a:off x="6177792" y="5633003"/>
            <a:ext cx="5400675" cy="840158"/>
          </a:xfrm>
          <a:prstGeom prst="rect">
            <a:avLst/>
          </a:prstGeom>
        </p:spPr>
        <p:txBody>
          <a:bodyPr vert="horz" lIns="91440" tIns="45720" rIns="91440" bIns="45720" rtlCol="0" anchor="t">
            <a:normAutofit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100" dirty="0">
                <a:latin typeface="ＭＳ ゴシック" panose="020B0609070205080204" pitchFamily="49" charset="-128"/>
                <a:ea typeface="ＭＳ ゴシック" panose="020B0609070205080204" pitchFamily="49" charset="-128"/>
              </a:rPr>
              <a:t>⑤</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入力された日を西暦で入力してください。</a:t>
            </a:r>
            <a:endParaRPr lang="en-US" altLang="ja-JP" sz="11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各チェック項目は、項目を選択し、ドロップダウンから選択する形で入力してください。コピー</a:t>
            </a:r>
            <a:r>
              <a:rPr lang="en-US" altLang="ja-JP" sz="1200" dirty="0">
                <a:latin typeface="ＭＳ ゴシック" panose="020B0609070205080204" pitchFamily="49" charset="-128"/>
                <a:ea typeface="ＭＳ ゴシック" panose="020B0609070205080204" pitchFamily="49" charset="-128"/>
              </a:rPr>
              <a:t>&amp;</a:t>
            </a:r>
            <a:r>
              <a:rPr lang="ja-JP" altLang="en-US" sz="1200" dirty="0">
                <a:latin typeface="ＭＳ ゴシック" panose="020B0609070205080204" pitchFamily="49" charset="-128"/>
                <a:ea typeface="ＭＳ ゴシック" panose="020B0609070205080204" pitchFamily="49" charset="-128"/>
              </a:rPr>
              <a:t>ペーストによる入力が可能ですが、入力規則に沿ってご入力ください。</a:t>
            </a:r>
            <a:endParaRPr lang="en-US" altLang="ja-JP" sz="12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p:txBody>
      </p:sp>
      <p:sp>
        <p:nvSpPr>
          <p:cNvPr id="17" name="右中かっこ 16">
            <a:extLst>
              <a:ext uri="{FF2B5EF4-FFF2-40B4-BE49-F238E27FC236}">
                <a16:creationId xmlns:a16="http://schemas.microsoft.com/office/drawing/2014/main" id="{37170C9A-206D-432E-AF41-B4AE90A4BDFE}"/>
              </a:ext>
            </a:extLst>
          </p:cNvPr>
          <p:cNvSpPr/>
          <p:nvPr/>
        </p:nvSpPr>
        <p:spPr>
          <a:xfrm>
            <a:off x="1263556" y="2605992"/>
            <a:ext cx="94247" cy="227281"/>
          </a:xfrm>
          <a:prstGeom prst="rightBrace">
            <a:avLst/>
          </a:prstGeom>
          <a:noFill/>
          <a:ln w="19050">
            <a:solidFill>
              <a:srgbClr val="FF0000"/>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18" name="右中かっこ 17">
            <a:extLst>
              <a:ext uri="{FF2B5EF4-FFF2-40B4-BE49-F238E27FC236}">
                <a16:creationId xmlns:a16="http://schemas.microsoft.com/office/drawing/2014/main" id="{111D3D24-E470-4E3B-AF7C-C4B37F3A80DA}"/>
              </a:ext>
            </a:extLst>
          </p:cNvPr>
          <p:cNvSpPr/>
          <p:nvPr/>
        </p:nvSpPr>
        <p:spPr>
          <a:xfrm>
            <a:off x="3721053" y="2912553"/>
            <a:ext cx="133446" cy="905173"/>
          </a:xfrm>
          <a:prstGeom prst="rightBrace">
            <a:avLst/>
          </a:prstGeom>
          <a:noFill/>
          <a:ln w="19050">
            <a:solidFill>
              <a:srgbClr val="FF0000"/>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19" name="フッター プレースホルダー 2">
            <a:extLst>
              <a:ext uri="{FF2B5EF4-FFF2-40B4-BE49-F238E27FC236}">
                <a16:creationId xmlns:a16="http://schemas.microsoft.com/office/drawing/2014/main" id="{5890722A-CF45-4288-8AEB-4C60C2B8B90D}"/>
              </a:ext>
            </a:extLst>
          </p:cNvPr>
          <p:cNvSpPr>
            <a:spLocks noGrp="1"/>
          </p:cNvSpPr>
          <p:nvPr>
            <p:ph type="ftr" sz="quarter" idx="11"/>
          </p:nvPr>
        </p:nvSpPr>
        <p:spPr>
          <a:xfrm>
            <a:off x="3829168" y="6614255"/>
            <a:ext cx="4717774" cy="243746"/>
          </a:xfrm>
        </p:spPr>
        <p:txBody>
          <a:bodyPr/>
          <a:lstStyle/>
          <a:p>
            <a:r>
              <a:rPr kumimoji="1" lang="en-US" altLang="ja-JP">
                <a:solidFill>
                  <a:schemeClr val="bg1"/>
                </a:solidFill>
              </a:rPr>
              <a:t>©</a:t>
            </a:r>
            <a:r>
              <a:rPr kumimoji="1" lang="ja-JP" altLang="en-US">
                <a:solidFill>
                  <a:schemeClr val="bg1"/>
                </a:solidFill>
              </a:rPr>
              <a:t>東京都健康長寿医療センター研究所</a:t>
            </a:r>
          </a:p>
        </p:txBody>
      </p:sp>
      <p:sp>
        <p:nvSpPr>
          <p:cNvPr id="20" name="スライド番号プレースホルダー 3">
            <a:extLst>
              <a:ext uri="{FF2B5EF4-FFF2-40B4-BE49-F238E27FC236}">
                <a16:creationId xmlns:a16="http://schemas.microsoft.com/office/drawing/2014/main" id="{F43C88D7-06BF-4ECE-9051-877FA216EFCB}"/>
              </a:ext>
            </a:extLst>
          </p:cNvPr>
          <p:cNvSpPr>
            <a:spLocks noGrp="1"/>
          </p:cNvSpPr>
          <p:nvPr>
            <p:ph type="sldNum" sz="quarter" idx="12"/>
          </p:nvPr>
        </p:nvSpPr>
        <p:spPr>
          <a:xfrm>
            <a:off x="10163543" y="6248400"/>
            <a:ext cx="1706217" cy="365125"/>
          </a:xfrm>
        </p:spPr>
        <p:txBody>
          <a:bodyPr/>
          <a:lstStyle/>
          <a:p>
            <a:fld id="{5582D430-5065-4924-AFD1-5B347984A761}" type="slidenum">
              <a:rPr kumimoji="1" lang="ja-JP" altLang="en-US" smtClean="0"/>
              <a:t>4</a:t>
            </a:fld>
            <a:endParaRPr kumimoji="1" lang="ja-JP" altLang="en-US"/>
          </a:p>
        </p:txBody>
      </p:sp>
      <p:sp>
        <p:nvSpPr>
          <p:cNvPr id="21" name="タイトル 1">
            <a:extLst>
              <a:ext uri="{FF2B5EF4-FFF2-40B4-BE49-F238E27FC236}">
                <a16:creationId xmlns:a16="http://schemas.microsoft.com/office/drawing/2014/main" id="{62A76F89-E5A1-4047-B6F1-203CBC703874}"/>
              </a:ext>
            </a:extLst>
          </p:cNvPr>
          <p:cNvSpPr txBox="1">
            <a:spLocks/>
          </p:cNvSpPr>
          <p:nvPr/>
        </p:nvSpPr>
        <p:spPr>
          <a:xfrm>
            <a:off x="542667" y="734589"/>
            <a:ext cx="11044730" cy="720993"/>
          </a:xfrm>
          <a:prstGeom prst="rect">
            <a:avLst/>
          </a:prstGeom>
          <a:ln>
            <a:solidFill>
              <a:schemeClr val="accent1"/>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lvl="0" defTabSz="457200">
              <a:lnSpc>
                <a:spcPct val="120000"/>
              </a:lnSpc>
              <a:spcBef>
                <a:spcPts val="0"/>
              </a:spcBef>
              <a:defRPr/>
            </a:pPr>
            <a:r>
              <a:rPr kumimoji="0" lang="en-US" altLang="ja-JP" sz="900" dirty="0">
                <a:latin typeface="ＭＳ ゴシック" panose="020B0609070205080204" pitchFamily="49" charset="-128"/>
              </a:rPr>
              <a:t>※</a:t>
            </a:r>
            <a:r>
              <a:rPr kumimoji="0" lang="ja-JP" altLang="en-US" sz="900" dirty="0">
                <a:latin typeface="ＭＳ ゴシック" panose="020B0609070205080204" pitchFamily="49" charset="-128"/>
              </a:rPr>
              <a:t>令和</a:t>
            </a:r>
            <a:r>
              <a:rPr kumimoji="0" lang="en-US" altLang="ja-JP" sz="900" dirty="0">
                <a:latin typeface="ＭＳ ゴシック" panose="020B0609070205080204" pitchFamily="49" charset="-128"/>
              </a:rPr>
              <a:t>2</a:t>
            </a:r>
            <a:r>
              <a:rPr kumimoji="0" lang="ja-JP" altLang="en-US" sz="900" dirty="0">
                <a:latin typeface="ＭＳ ゴシック" panose="020B0609070205080204" pitchFamily="49" charset="-128"/>
              </a:rPr>
              <a:t>年度老人健康増進等事業「通いの場の効果検証に関する調査研究事業」で作成された「通いの場等の取り組みを評価する枠組み」を基に、東京都</a:t>
            </a:r>
            <a:r>
              <a:rPr kumimoji="0" lang="en-US" altLang="ja-JP" sz="900" dirty="0">
                <a:latin typeface="ＭＳ ゴシック" panose="020B0609070205080204" pitchFamily="49" charset="-128"/>
              </a:rPr>
              <a:t>62</a:t>
            </a:r>
            <a:r>
              <a:rPr kumimoji="0" lang="ja-JP" altLang="en-US" sz="900" dirty="0">
                <a:latin typeface="ＭＳ ゴシック" panose="020B0609070205080204" pitchFamily="49" charset="-128"/>
              </a:rPr>
              <a:t>区市町村の介護予防担当者からパブリックコメントを</a:t>
            </a:r>
            <a:endParaRPr kumimoji="0" lang="en-US" altLang="ja-JP" sz="900" dirty="0">
              <a:latin typeface="ＭＳ ゴシック" panose="020B0609070205080204" pitchFamily="49" charset="-128"/>
            </a:endParaRPr>
          </a:p>
          <a:p>
            <a:pPr lvl="0" defTabSz="457200">
              <a:lnSpc>
                <a:spcPct val="120000"/>
              </a:lnSpc>
              <a:spcBef>
                <a:spcPts val="0"/>
              </a:spcBef>
              <a:defRPr/>
            </a:pPr>
            <a:r>
              <a:rPr kumimoji="0" lang="ja-JP" altLang="en-US" sz="900" dirty="0">
                <a:latin typeface="ＭＳ ゴシック" panose="020B0609070205080204" pitchFamily="49" charset="-128"/>
              </a:rPr>
              <a:t>　募集し、集まった意見を反映させ東京都版のプロセスチェックシートとして作成したものです。</a:t>
            </a:r>
            <a:endParaRPr kumimoji="0" lang="en-US" altLang="ja-JP" sz="900" dirty="0">
              <a:latin typeface="ＭＳ ゴシック" panose="020B0609070205080204" pitchFamily="49" charset="-128"/>
            </a:endParaRPr>
          </a:p>
          <a:p>
            <a:pPr lvl="0" defTabSz="457200">
              <a:lnSpc>
                <a:spcPct val="120000"/>
              </a:lnSpc>
              <a:spcBef>
                <a:spcPts val="0"/>
              </a:spcBef>
              <a:defRPr/>
            </a:pPr>
            <a:r>
              <a:rPr kumimoji="0" lang="en-US" altLang="ja-JP" sz="900" dirty="0">
                <a:latin typeface="ＭＳ ゴシック" panose="020B0609070205080204" pitchFamily="49" charset="-128"/>
              </a:rPr>
              <a:t>※</a:t>
            </a:r>
            <a:r>
              <a:rPr kumimoji="0" lang="ja-JP" altLang="en-US" sz="900" dirty="0">
                <a:latin typeface="ＭＳ ゴシック" panose="020B0609070205080204" pitchFamily="49" charset="-128"/>
              </a:rPr>
              <a:t>「一般介護予防事業評価事業」「保険者機能強化推進交付金」等の国の指標とも整合が取れるよう配慮しております。</a:t>
            </a:r>
            <a:endParaRPr kumimoji="0" lang="en-US" altLang="ja-JP" sz="900" dirty="0">
              <a:latin typeface="ＭＳ ゴシック" panose="020B0609070205080204" pitchFamily="49" charset="-128"/>
            </a:endParaRPr>
          </a:p>
        </p:txBody>
      </p:sp>
    </p:spTree>
    <p:extLst>
      <p:ext uri="{BB962C8B-B14F-4D97-AF65-F5344CB8AC3E}">
        <p14:creationId xmlns:p14="http://schemas.microsoft.com/office/powerpoint/2010/main" val="3557492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E072EF-379C-449F-9E69-B2F81DC95A28}"/>
              </a:ext>
            </a:extLst>
          </p:cNvPr>
          <p:cNvSpPr>
            <a:spLocks noGrp="1"/>
          </p:cNvSpPr>
          <p:nvPr>
            <p:ph type="title"/>
          </p:nvPr>
        </p:nvSpPr>
        <p:spPr>
          <a:xfrm>
            <a:off x="304126" y="243745"/>
            <a:ext cx="10515600" cy="622103"/>
          </a:xfrm>
        </p:spPr>
        <p:txBody>
          <a:bodyPr>
            <a:normAutofit/>
          </a:bodyPr>
          <a:lstStyle/>
          <a:p>
            <a:r>
              <a:rPr lang="ja-JP" altLang="en-US" sz="2000" b="1"/>
              <a:t>３．参加者入力シート</a:t>
            </a:r>
            <a:endParaRPr kumimoji="1" lang="ja-JP" altLang="en-US" sz="2000" b="1"/>
          </a:p>
        </p:txBody>
      </p:sp>
      <p:pic>
        <p:nvPicPr>
          <p:cNvPr id="4" name="図 3">
            <a:extLst>
              <a:ext uri="{FF2B5EF4-FFF2-40B4-BE49-F238E27FC236}">
                <a16:creationId xmlns:a16="http://schemas.microsoft.com/office/drawing/2014/main" id="{D5F1D72C-63A9-4F55-8483-2EEB35AB06B8}"/>
              </a:ext>
            </a:extLst>
          </p:cNvPr>
          <p:cNvPicPr>
            <a:picLocks noChangeAspect="1"/>
          </p:cNvPicPr>
          <p:nvPr/>
        </p:nvPicPr>
        <p:blipFill>
          <a:blip r:embed="rId3"/>
          <a:stretch>
            <a:fillRect/>
          </a:stretch>
        </p:blipFill>
        <p:spPr>
          <a:xfrm>
            <a:off x="604290" y="1710684"/>
            <a:ext cx="4754694" cy="2515711"/>
          </a:xfrm>
          <a:prstGeom prst="rect">
            <a:avLst/>
          </a:prstGeom>
          <a:ln>
            <a:solidFill>
              <a:schemeClr val="accent1"/>
            </a:solidFill>
          </a:ln>
        </p:spPr>
      </p:pic>
      <p:sp>
        <p:nvSpPr>
          <p:cNvPr id="5" name="タイトル 1">
            <a:extLst>
              <a:ext uri="{FF2B5EF4-FFF2-40B4-BE49-F238E27FC236}">
                <a16:creationId xmlns:a16="http://schemas.microsoft.com/office/drawing/2014/main" id="{A516E488-F290-4F3C-AD9E-4CB88E69CD72}"/>
              </a:ext>
            </a:extLst>
          </p:cNvPr>
          <p:cNvSpPr txBox="1">
            <a:spLocks/>
          </p:cNvSpPr>
          <p:nvPr/>
        </p:nvSpPr>
        <p:spPr>
          <a:xfrm>
            <a:off x="483290" y="4281593"/>
            <a:ext cx="6232304" cy="2425379"/>
          </a:xfrm>
          <a:prstGeom prst="rect">
            <a:avLst/>
          </a:prstGeom>
        </p:spPr>
        <p:txBody>
          <a:bodyPr vert="horz" lIns="91440" tIns="45720" rIns="91440" bIns="45720" rtlCol="0" anchor="t">
            <a:normAutofit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a:latin typeface="ＭＳ ゴシック" panose="020B0609070205080204" pitchFamily="49" charset="-128"/>
                <a:ea typeface="ＭＳ ゴシック" panose="020B0609070205080204" pitchFamily="49" charset="-128"/>
              </a:rPr>
              <a:t>各項目の入力について</a:t>
            </a:r>
            <a:endParaRPr lang="en-US" altLang="ja-JP" sz="1200" b="1">
              <a:latin typeface="ＭＳ ゴシック" panose="020B0609070205080204" pitchFamily="49" charset="-128"/>
              <a:ea typeface="ＭＳ ゴシック" panose="020B0609070205080204" pitchFamily="49" charset="-128"/>
            </a:endParaRPr>
          </a:p>
          <a:p>
            <a:pPr marL="171450" indent="-171450">
              <a:lnSpc>
                <a:spcPct val="110000"/>
              </a:lnSpc>
              <a:spcBef>
                <a:spcPts val="600"/>
              </a:spcBef>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地区</a:t>
            </a:r>
            <a:r>
              <a:rPr lang="en-US" altLang="ja-JP" sz="1100">
                <a:latin typeface="ＭＳ ゴシック" panose="020B0609070205080204" pitchFamily="49" charset="-128"/>
                <a:ea typeface="ＭＳ ゴシック" panose="020B0609070205080204" pitchFamily="49" charset="-128"/>
              </a:rPr>
              <a:t>ID</a:t>
            </a:r>
            <a:r>
              <a:rPr lang="ja-JP" altLang="en-US" sz="1100">
                <a:latin typeface="ＭＳ ゴシック" panose="020B0609070205080204" pitchFamily="49" charset="-128"/>
                <a:ea typeface="ＭＳ ゴシック" panose="020B0609070205080204" pitchFamily="49" charset="-128"/>
              </a:rPr>
              <a:t>　　：任意の地区</a:t>
            </a:r>
            <a:r>
              <a:rPr lang="en-US" altLang="ja-JP" sz="1100">
                <a:latin typeface="ＭＳ ゴシック" panose="020B0609070205080204" pitchFamily="49" charset="-128"/>
                <a:ea typeface="ＭＳ ゴシック" panose="020B0609070205080204" pitchFamily="49" charset="-128"/>
              </a:rPr>
              <a:t>ID</a:t>
            </a:r>
            <a:r>
              <a:rPr lang="ja-JP" altLang="en-US" sz="1100">
                <a:latin typeface="ＭＳ ゴシック" panose="020B0609070205080204" pitchFamily="49" charset="-128"/>
                <a:ea typeface="ＭＳ ゴシック" panose="020B0609070205080204" pitchFamily="49" charset="-128"/>
              </a:rPr>
              <a:t>を入力可能</a:t>
            </a:r>
            <a:endParaRPr lang="en-US" altLang="ja-JP" sz="1100">
              <a:latin typeface="ＭＳ ゴシック" panose="020B0609070205080204" pitchFamily="49" charset="-128"/>
              <a:ea typeface="ＭＳ ゴシック" panose="020B0609070205080204" pitchFamily="49" charset="-128"/>
            </a:endParaRPr>
          </a:p>
          <a:p>
            <a:pPr marL="171450" indent="-171450">
              <a:lnSpc>
                <a:spcPct val="110000"/>
              </a:lnSpc>
              <a:spcBef>
                <a:spcPts val="300"/>
              </a:spcBef>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通いの場</a:t>
            </a:r>
            <a:r>
              <a:rPr lang="en-US" altLang="ja-JP" sz="1100">
                <a:latin typeface="ＭＳ ゴシック" panose="020B0609070205080204" pitchFamily="49" charset="-128"/>
                <a:ea typeface="ＭＳ ゴシック" panose="020B0609070205080204" pitchFamily="49" charset="-128"/>
              </a:rPr>
              <a:t>ID</a:t>
            </a:r>
            <a:r>
              <a:rPr lang="ja-JP" altLang="en-US" sz="1100">
                <a:latin typeface="ＭＳ ゴシック" panose="020B0609070205080204" pitchFamily="49" charset="-128"/>
                <a:ea typeface="ＭＳ ゴシック" panose="020B0609070205080204" pitchFamily="49" charset="-128"/>
              </a:rPr>
              <a:t>：任意の通いの場</a:t>
            </a:r>
            <a:r>
              <a:rPr lang="en-US" altLang="ja-JP" sz="1100">
                <a:latin typeface="ＭＳ ゴシック" panose="020B0609070205080204" pitchFamily="49" charset="-128"/>
                <a:ea typeface="ＭＳ ゴシック" panose="020B0609070205080204" pitchFamily="49" charset="-128"/>
              </a:rPr>
              <a:t>ID</a:t>
            </a:r>
            <a:r>
              <a:rPr lang="ja-JP" altLang="en-US" sz="1100">
                <a:latin typeface="ＭＳ ゴシック" panose="020B0609070205080204" pitchFamily="49" charset="-128"/>
                <a:ea typeface="ＭＳ ゴシック" panose="020B0609070205080204" pitchFamily="49" charset="-128"/>
              </a:rPr>
              <a:t>を入力可能</a:t>
            </a:r>
            <a:endParaRPr lang="en-US" altLang="ja-JP" sz="1100">
              <a:latin typeface="ＭＳ ゴシック" panose="020B0609070205080204" pitchFamily="49" charset="-128"/>
              <a:ea typeface="ＭＳ ゴシック" panose="020B0609070205080204" pitchFamily="49" charset="-128"/>
            </a:endParaRPr>
          </a:p>
          <a:p>
            <a:pPr marL="171450" indent="-171450">
              <a:lnSpc>
                <a:spcPct val="110000"/>
              </a:lnSpc>
              <a:spcBef>
                <a:spcPts val="300"/>
              </a:spcBef>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個人</a:t>
            </a:r>
            <a:r>
              <a:rPr lang="en-US" altLang="ja-JP" sz="1100">
                <a:latin typeface="ＭＳ ゴシック" panose="020B0609070205080204" pitchFamily="49" charset="-128"/>
                <a:ea typeface="ＭＳ ゴシック" panose="020B0609070205080204" pitchFamily="49" charset="-128"/>
              </a:rPr>
              <a:t>ID</a:t>
            </a:r>
            <a:r>
              <a:rPr lang="ja-JP" altLang="en-US" sz="1100">
                <a:latin typeface="ＭＳ ゴシック" panose="020B0609070205080204" pitchFamily="49" charset="-128"/>
                <a:ea typeface="ＭＳ ゴシック" panose="020B0609070205080204" pitchFamily="49" charset="-128"/>
              </a:rPr>
              <a:t>　　：</a:t>
            </a:r>
            <a:r>
              <a:rPr lang="ja-JP" altLang="en-US" sz="1100" b="1">
                <a:solidFill>
                  <a:srgbClr val="FF0000"/>
                </a:solidFill>
                <a:latin typeface="ＭＳ ゴシック" panose="020B0609070205080204" pitchFamily="49" charset="-128"/>
                <a:ea typeface="ＭＳ ゴシック" panose="020B0609070205080204" pitchFamily="49" charset="-128"/>
              </a:rPr>
              <a:t>必須入力項目</a:t>
            </a:r>
            <a:r>
              <a:rPr lang="ja-JP" altLang="en-US" sz="1100">
                <a:latin typeface="ＭＳ ゴシック" panose="020B0609070205080204" pitchFamily="49" charset="-128"/>
                <a:ea typeface="ＭＳ ゴシック" panose="020B0609070205080204" pitchFamily="49" charset="-128"/>
              </a:rPr>
              <a:t>。入力されていない場合、以降の行は読み込まれない。</a:t>
            </a:r>
            <a:endParaRPr lang="en-US" altLang="ja-JP" sz="1100">
              <a:latin typeface="ＭＳ ゴシック" panose="020B0609070205080204" pitchFamily="49" charset="-128"/>
              <a:ea typeface="ＭＳ ゴシック" panose="020B0609070205080204" pitchFamily="49" charset="-128"/>
            </a:endParaRPr>
          </a:p>
          <a:p>
            <a:pPr marL="719138">
              <a:lnSpc>
                <a:spcPct val="110000"/>
              </a:lnSpc>
              <a:spcBef>
                <a:spcPts val="300"/>
              </a:spcBef>
            </a:pPr>
            <a:r>
              <a:rPr lang="ja-JP" altLang="en-US" sz="1100">
                <a:latin typeface="ＭＳ ゴシック" panose="020B0609070205080204" pitchFamily="49" charset="-128"/>
                <a:ea typeface="ＭＳ ゴシック" panose="020B0609070205080204" pitchFamily="49" charset="-128"/>
              </a:rPr>
              <a:t>　　任意の個人</a:t>
            </a:r>
            <a:r>
              <a:rPr lang="en-US" altLang="ja-JP" sz="1100">
                <a:latin typeface="ＭＳ ゴシック" panose="020B0609070205080204" pitchFamily="49" charset="-128"/>
                <a:ea typeface="ＭＳ ゴシック" panose="020B0609070205080204" pitchFamily="49" charset="-128"/>
              </a:rPr>
              <a:t>ID</a:t>
            </a:r>
            <a:r>
              <a:rPr lang="ja-JP" altLang="en-US" sz="1100">
                <a:latin typeface="ＭＳ ゴシック" panose="020B0609070205080204" pitchFamily="49" charset="-128"/>
                <a:ea typeface="ＭＳ ゴシック" panose="020B0609070205080204" pitchFamily="49" charset="-128"/>
              </a:rPr>
              <a:t>を入力可能。重複可。</a:t>
            </a:r>
            <a:endParaRPr lang="en-US" altLang="ja-JP" sz="1100">
              <a:latin typeface="ＭＳ ゴシック" panose="020B0609070205080204" pitchFamily="49" charset="-128"/>
              <a:ea typeface="ＭＳ ゴシック" panose="020B0609070205080204" pitchFamily="49" charset="-128"/>
            </a:endParaRPr>
          </a:p>
          <a:p>
            <a:pPr marL="171450" indent="-171450">
              <a:lnSpc>
                <a:spcPct val="110000"/>
              </a:lnSpc>
              <a:spcBef>
                <a:spcPts val="300"/>
              </a:spcBef>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性別　　　：</a:t>
            </a:r>
            <a:r>
              <a:rPr lang="ja-JP" altLang="en-US" sz="1100" b="1">
                <a:solidFill>
                  <a:srgbClr val="FF0000"/>
                </a:solidFill>
                <a:latin typeface="ＭＳ ゴシック" panose="020B0609070205080204" pitchFamily="49" charset="-128"/>
                <a:ea typeface="ＭＳ ゴシック" panose="020B0609070205080204" pitchFamily="49" charset="-128"/>
              </a:rPr>
              <a:t>必須入力項目</a:t>
            </a:r>
            <a:r>
              <a:rPr lang="ja-JP" altLang="en-US" sz="1100">
                <a:latin typeface="ＭＳ ゴシック" panose="020B0609070205080204" pitchFamily="49" charset="-128"/>
                <a:ea typeface="ＭＳ ゴシック" panose="020B0609070205080204" pitchFamily="49" charset="-128"/>
              </a:rPr>
              <a:t>。 </a:t>
            </a:r>
            <a:r>
              <a:rPr lang="en-US" altLang="ja-JP" sz="1100">
                <a:latin typeface="ＭＳ ゴシック" panose="020B0609070205080204" pitchFamily="49" charset="-128"/>
                <a:ea typeface="ＭＳ ゴシック" panose="020B0609070205080204" pitchFamily="49" charset="-128"/>
              </a:rPr>
              <a:t>1</a:t>
            </a:r>
            <a:r>
              <a:rPr lang="ja-JP" altLang="en-US" sz="1100">
                <a:latin typeface="ＭＳ ゴシック" panose="020B0609070205080204" pitchFamily="49" charset="-128"/>
                <a:ea typeface="ＭＳ ゴシック" panose="020B0609070205080204" pitchFamily="49" charset="-128"/>
              </a:rPr>
              <a:t>、</a:t>
            </a:r>
            <a:r>
              <a:rPr lang="en-US" altLang="ja-JP" sz="1100">
                <a:latin typeface="ＭＳ ゴシック" panose="020B0609070205080204" pitchFamily="49" charset="-128"/>
                <a:ea typeface="ＭＳ ゴシック" panose="020B0609070205080204" pitchFamily="49" charset="-128"/>
              </a:rPr>
              <a:t>2</a:t>
            </a:r>
            <a:r>
              <a:rPr lang="ja-JP" altLang="en-US" sz="1100">
                <a:latin typeface="ＭＳ ゴシック" panose="020B0609070205080204" pitchFamily="49" charset="-128"/>
                <a:ea typeface="ＭＳ ゴシック" panose="020B0609070205080204" pitchFamily="49" charset="-128"/>
              </a:rPr>
              <a:t>（半角英数）のみ入力可</a:t>
            </a:r>
            <a:endParaRPr lang="en-US" altLang="ja-JP" sz="1100">
              <a:latin typeface="ＭＳ ゴシック" panose="020B0609070205080204" pitchFamily="49" charset="-128"/>
              <a:ea typeface="ＭＳ ゴシック" panose="020B0609070205080204" pitchFamily="49" charset="-128"/>
            </a:endParaRPr>
          </a:p>
          <a:p>
            <a:pPr marL="171450" indent="-171450">
              <a:lnSpc>
                <a:spcPct val="110000"/>
              </a:lnSpc>
              <a:spcBef>
                <a:spcPts val="300"/>
              </a:spcBef>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年齢　　　：</a:t>
            </a:r>
            <a:r>
              <a:rPr lang="ja-JP" altLang="en-US" sz="1100" b="1">
                <a:solidFill>
                  <a:srgbClr val="FF0000"/>
                </a:solidFill>
                <a:latin typeface="ＭＳ ゴシック" panose="020B0609070205080204" pitchFamily="49" charset="-128"/>
                <a:ea typeface="ＭＳ ゴシック" panose="020B0609070205080204" pitchFamily="49" charset="-128"/>
              </a:rPr>
              <a:t>必須入力項目</a:t>
            </a:r>
            <a:r>
              <a:rPr lang="ja-JP" altLang="en-US" sz="1100">
                <a:latin typeface="ＭＳ ゴシック" panose="020B0609070205080204" pitchFamily="49" charset="-128"/>
                <a:ea typeface="ＭＳ ゴシック" panose="020B0609070205080204" pitchFamily="49" charset="-128"/>
              </a:rPr>
              <a:t>。整数のみ入力可</a:t>
            </a:r>
            <a:endParaRPr lang="en-US" altLang="ja-JP" sz="1100">
              <a:latin typeface="ＭＳ ゴシック" panose="020B0609070205080204" pitchFamily="49" charset="-128"/>
              <a:ea typeface="ＭＳ ゴシック" panose="020B0609070205080204" pitchFamily="49" charset="-128"/>
            </a:endParaRPr>
          </a:p>
          <a:p>
            <a:pPr marL="171450" indent="-171450">
              <a:lnSpc>
                <a:spcPct val="110000"/>
              </a:lnSpc>
              <a:spcBef>
                <a:spcPts val="300"/>
              </a:spcBef>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要介護認定：</a:t>
            </a:r>
            <a:r>
              <a:rPr lang="en-US" altLang="ja-JP" sz="1100">
                <a:latin typeface="ＭＳ ゴシック" panose="020B0609070205080204" pitchFamily="49" charset="-128"/>
                <a:ea typeface="ＭＳ ゴシック" panose="020B0609070205080204" pitchFamily="49" charset="-128"/>
              </a:rPr>
              <a:t>1</a:t>
            </a:r>
            <a:r>
              <a:rPr lang="ja-JP" altLang="en-US" sz="1100">
                <a:latin typeface="ＭＳ ゴシック" panose="020B0609070205080204" pitchFamily="49" charset="-128"/>
                <a:ea typeface="ＭＳ ゴシック" panose="020B0609070205080204" pitchFamily="49" charset="-128"/>
              </a:rPr>
              <a:t>、</a:t>
            </a:r>
            <a:r>
              <a:rPr lang="en-US" altLang="ja-JP" sz="1100">
                <a:latin typeface="ＭＳ ゴシック" panose="020B0609070205080204" pitchFamily="49" charset="-128"/>
                <a:ea typeface="ＭＳ ゴシック" panose="020B0609070205080204" pitchFamily="49" charset="-128"/>
              </a:rPr>
              <a:t>2</a:t>
            </a:r>
            <a:r>
              <a:rPr lang="ja-JP" altLang="en-US" sz="1100">
                <a:latin typeface="ＭＳ ゴシック" panose="020B0609070205080204" pitchFamily="49" charset="-128"/>
                <a:ea typeface="ＭＳ ゴシック" panose="020B0609070205080204" pitchFamily="49" charset="-128"/>
              </a:rPr>
              <a:t>（半角英数）のみ入力可。空欄は不明扱い</a:t>
            </a:r>
            <a:endParaRPr lang="en-US" altLang="ja-JP" sz="1100">
              <a:latin typeface="ＭＳ ゴシック" panose="020B0609070205080204" pitchFamily="49" charset="-128"/>
              <a:ea typeface="ＭＳ ゴシック" panose="020B0609070205080204" pitchFamily="49" charset="-128"/>
            </a:endParaRPr>
          </a:p>
          <a:p>
            <a:pPr marL="179388" indent="-179388">
              <a:lnSpc>
                <a:spcPct val="110000"/>
              </a:lnSpc>
              <a:spcBef>
                <a:spcPts val="600"/>
              </a:spcBef>
            </a:pPr>
            <a:r>
              <a:rPr lang="en-US" altLang="ja-JP" sz="1000">
                <a:latin typeface="ＭＳ ゴシック" panose="020B0609070205080204" pitchFamily="49" charset="-128"/>
                <a:ea typeface="ＭＳ ゴシック" panose="020B0609070205080204" pitchFamily="49" charset="-128"/>
              </a:rPr>
              <a:t>※ </a:t>
            </a:r>
            <a:r>
              <a:rPr lang="ja-JP" altLang="en-US" sz="1000">
                <a:latin typeface="ＭＳ ゴシック" panose="020B0609070205080204" pitchFamily="49" charset="-128"/>
                <a:ea typeface="ＭＳ ゴシック" panose="020B0609070205080204" pitchFamily="49" charset="-128"/>
              </a:rPr>
              <a:t>コピー＆ペーストが可能です。別ファイルなどで作成したデータを</a:t>
            </a:r>
            <a:r>
              <a:rPr lang="en-US" altLang="ja-JP" sz="1000">
                <a:latin typeface="ＭＳ ゴシック" panose="020B0609070205080204" pitchFamily="49" charset="-128"/>
                <a:ea typeface="ＭＳ ゴシック" panose="020B0609070205080204" pitchFamily="49" charset="-128"/>
              </a:rPr>
              <a:t>3</a:t>
            </a:r>
            <a:r>
              <a:rPr lang="ja-JP" altLang="en-US" sz="1000">
                <a:latin typeface="ＭＳ ゴシック" panose="020B0609070205080204" pitchFamily="49" charset="-128"/>
                <a:ea typeface="ＭＳ ゴシック" panose="020B0609070205080204" pitchFamily="49" charset="-128"/>
              </a:rPr>
              <a:t>行目以降に貼り付けしても問題ありませんが、入力規則に沿ってご入力ください。</a:t>
            </a:r>
            <a:endParaRPr lang="en-US" altLang="ja-JP" sz="1000">
              <a:latin typeface="ＭＳ ゴシック" panose="020B0609070205080204" pitchFamily="49" charset="-128"/>
              <a:ea typeface="ＭＳ ゴシック" panose="020B0609070205080204" pitchFamily="49" charset="-128"/>
            </a:endParaRPr>
          </a:p>
          <a:p>
            <a:pPr marL="179388" indent="-179388">
              <a:lnSpc>
                <a:spcPct val="110000"/>
              </a:lnSpc>
              <a:spcBef>
                <a:spcPts val="300"/>
              </a:spcBef>
            </a:pPr>
            <a:r>
              <a:rPr lang="en-US" altLang="ja-JP" sz="1000">
                <a:latin typeface="ＭＳ ゴシック" panose="020B0609070205080204" pitchFamily="49" charset="-128"/>
                <a:ea typeface="ＭＳ ゴシック" panose="020B0609070205080204" pitchFamily="49" charset="-128"/>
              </a:rPr>
              <a:t>※ </a:t>
            </a:r>
            <a:r>
              <a:rPr lang="ja-JP" altLang="en-US" sz="1000">
                <a:latin typeface="ＭＳ ゴシック" panose="020B0609070205080204" pitchFamily="49" charset="-128"/>
                <a:ea typeface="ＭＳ ゴシック" panose="020B0609070205080204" pitchFamily="49" charset="-128"/>
              </a:rPr>
              <a:t>任意の</a:t>
            </a:r>
            <a:r>
              <a:rPr lang="en-US" altLang="ja-JP" sz="1000">
                <a:latin typeface="ＭＳ ゴシック" panose="020B0609070205080204" pitchFamily="49" charset="-128"/>
                <a:ea typeface="ＭＳ ゴシック" panose="020B0609070205080204" pitchFamily="49" charset="-128"/>
              </a:rPr>
              <a:t>ID</a:t>
            </a:r>
            <a:r>
              <a:rPr lang="ja-JP" altLang="en-US" sz="1000">
                <a:latin typeface="ＭＳ ゴシック" panose="020B0609070205080204" pitchFamily="49" charset="-128"/>
                <a:ea typeface="ＭＳ ゴシック" panose="020B0609070205080204" pitchFamily="49" charset="-128"/>
              </a:rPr>
              <a:t>は全角・半角どちらも使用可能ですが、集計時には区別して集計されますのでご注意ください。</a:t>
            </a:r>
            <a:endParaRPr lang="en-US" altLang="ja-JP" sz="1000">
              <a:latin typeface="ＭＳ ゴシック" panose="020B0609070205080204" pitchFamily="49" charset="-128"/>
              <a:ea typeface="ＭＳ ゴシック" panose="020B0609070205080204" pitchFamily="49" charset="-128"/>
            </a:endParaRPr>
          </a:p>
        </p:txBody>
      </p:sp>
      <p:sp>
        <p:nvSpPr>
          <p:cNvPr id="6" name="タイトル 1">
            <a:extLst>
              <a:ext uri="{FF2B5EF4-FFF2-40B4-BE49-F238E27FC236}">
                <a16:creationId xmlns:a16="http://schemas.microsoft.com/office/drawing/2014/main" id="{F1C900A2-8521-4C8D-9D4A-E378DA03616A}"/>
              </a:ext>
            </a:extLst>
          </p:cNvPr>
          <p:cNvSpPr txBox="1">
            <a:spLocks/>
          </p:cNvSpPr>
          <p:nvPr/>
        </p:nvSpPr>
        <p:spPr>
          <a:xfrm>
            <a:off x="6501588" y="4281593"/>
            <a:ext cx="5321882" cy="17111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1200" b="1">
                <a:latin typeface="ＭＳ ゴシック" panose="020B0609070205080204" pitchFamily="49" charset="-128"/>
                <a:ea typeface="ＭＳ ゴシック" panose="020B0609070205080204" pitchFamily="49" charset="-128"/>
              </a:rPr>
              <a:t>入力エラーについて</a:t>
            </a:r>
            <a:endParaRPr lang="en-US" altLang="ja-JP" sz="1200" b="1">
              <a:latin typeface="ＭＳ ゴシック" panose="020B0609070205080204" pitchFamily="49" charset="-128"/>
              <a:ea typeface="ＭＳ ゴシック" panose="020B0609070205080204" pitchFamily="49" charset="-128"/>
            </a:endParaRPr>
          </a:p>
          <a:p>
            <a:pPr marL="171450" indent="-171450">
              <a:lnSpc>
                <a:spcPct val="100000"/>
              </a:lnSpc>
              <a:spcBef>
                <a:spcPts val="300"/>
              </a:spcBef>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表紙シートから再集計を実行した際に、エラーチェックを行います。</a:t>
            </a:r>
            <a:endParaRPr lang="en-US" altLang="ja-JP" sz="1100">
              <a:latin typeface="ＭＳ ゴシック" panose="020B0609070205080204" pitchFamily="49" charset="-128"/>
              <a:ea typeface="ＭＳ ゴシック" panose="020B0609070205080204" pitchFamily="49" charset="-128"/>
            </a:endParaRPr>
          </a:p>
          <a:p>
            <a:pPr>
              <a:lnSpc>
                <a:spcPct val="100000"/>
              </a:lnSpc>
              <a:spcBef>
                <a:spcPts val="0"/>
              </a:spcBef>
            </a:pPr>
            <a:r>
              <a:rPr lang="ja-JP" altLang="en-US" sz="1100">
                <a:latin typeface="ＭＳ ゴシック" panose="020B0609070205080204" pitchFamily="49" charset="-128"/>
                <a:ea typeface="ＭＳ ゴシック" panose="020B0609070205080204" pitchFamily="49" charset="-128"/>
              </a:rPr>
              <a:t>  エラーの例）性別に「</a:t>
            </a:r>
            <a:r>
              <a:rPr lang="en-US" altLang="ja-JP" sz="1100">
                <a:latin typeface="ＭＳ ゴシック" panose="020B0609070205080204" pitchFamily="49" charset="-128"/>
                <a:ea typeface="ＭＳ ゴシック" panose="020B0609070205080204" pitchFamily="49" charset="-128"/>
              </a:rPr>
              <a:t>3</a:t>
            </a:r>
            <a:r>
              <a:rPr lang="ja-JP" altLang="en-US" sz="1100">
                <a:latin typeface="ＭＳ ゴシック" panose="020B0609070205080204" pitchFamily="49" charset="-128"/>
                <a:ea typeface="ＭＳ ゴシック" panose="020B0609070205080204" pitchFamily="49" charset="-128"/>
              </a:rPr>
              <a:t>」が入力されている、年齢に文字が入力されている、等</a:t>
            </a:r>
            <a:endParaRPr lang="en-US" altLang="ja-JP" sz="1100">
              <a:latin typeface="ＭＳ ゴシック" panose="020B0609070205080204" pitchFamily="49" charset="-128"/>
              <a:ea typeface="ＭＳ ゴシック" panose="020B0609070205080204" pitchFamily="49" charset="-128"/>
            </a:endParaRPr>
          </a:p>
          <a:p>
            <a:pPr marL="171450" indent="-171450">
              <a:lnSpc>
                <a:spcPct val="100000"/>
              </a:lnSpc>
              <a:spcBef>
                <a:spcPts val="300"/>
              </a:spcBef>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エラーがあった場合は処理を中断し、</a:t>
            </a:r>
            <a:r>
              <a:rPr lang="ja-JP" altLang="en-US" sz="1100" b="1">
                <a:solidFill>
                  <a:srgbClr val="FF0000"/>
                </a:solidFill>
                <a:latin typeface="ＭＳ ゴシック" panose="020B0609070205080204" pitchFamily="49" charset="-128"/>
                <a:ea typeface="ＭＳ ゴシック" panose="020B0609070205080204" pitchFamily="49" charset="-128"/>
              </a:rPr>
              <a:t>入力内容の集計はされません</a:t>
            </a:r>
            <a:r>
              <a:rPr lang="ja-JP" altLang="en-US" sz="1100">
                <a:latin typeface="ＭＳ ゴシック" panose="020B0609070205080204" pitchFamily="49" charset="-128"/>
                <a:ea typeface="ＭＳ ゴシック" panose="020B0609070205080204" pitchFamily="49" charset="-128"/>
              </a:rPr>
              <a:t>。</a:t>
            </a:r>
            <a:endParaRPr lang="en-US" altLang="ja-JP" sz="1100">
              <a:latin typeface="ＭＳ ゴシック" panose="020B0609070205080204" pitchFamily="49" charset="-128"/>
              <a:ea typeface="ＭＳ ゴシック" panose="020B0609070205080204" pitchFamily="49" charset="-128"/>
            </a:endParaRPr>
          </a:p>
          <a:p>
            <a:pPr marL="171450" indent="-171450">
              <a:lnSpc>
                <a:spcPct val="100000"/>
              </a:lnSpc>
              <a:spcBef>
                <a:spcPts val="300"/>
              </a:spcBef>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エラーがあった場合、エラー箇所にフォーカスされますので、入力内容を修正してください。</a:t>
            </a:r>
            <a:endParaRPr lang="en-US" altLang="ja-JP" sz="1100">
              <a:latin typeface="ＭＳ ゴシック" panose="020B0609070205080204" pitchFamily="49" charset="-128"/>
              <a:ea typeface="ＭＳ ゴシック" panose="020B0609070205080204" pitchFamily="49" charset="-128"/>
            </a:endParaRPr>
          </a:p>
          <a:p>
            <a:pPr marL="171450" indent="-171450">
              <a:lnSpc>
                <a:spcPct val="100000"/>
              </a:lnSpc>
              <a:spcBef>
                <a:spcPts val="300"/>
              </a:spcBef>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空行（個人</a:t>
            </a:r>
            <a:r>
              <a:rPr lang="en-US" altLang="ja-JP" sz="1100">
                <a:latin typeface="ＭＳ ゴシック" panose="020B0609070205080204" pitchFamily="49" charset="-128"/>
                <a:ea typeface="ＭＳ ゴシック" panose="020B0609070205080204" pitchFamily="49" charset="-128"/>
              </a:rPr>
              <a:t>ID</a:t>
            </a:r>
            <a:r>
              <a:rPr lang="ja-JP" altLang="en-US" sz="1100">
                <a:latin typeface="ＭＳ ゴシック" panose="020B0609070205080204" pitchFamily="49" charset="-128"/>
                <a:ea typeface="ＭＳ ゴシック" panose="020B0609070205080204" pitchFamily="49" charset="-128"/>
              </a:rPr>
              <a:t>が空欄である行）がある場合、</a:t>
            </a:r>
            <a:r>
              <a:rPr lang="ja-JP" altLang="en-US" sz="1100" b="1">
                <a:solidFill>
                  <a:srgbClr val="FF0000"/>
                </a:solidFill>
                <a:latin typeface="ＭＳ ゴシック" panose="020B0609070205080204" pitchFamily="49" charset="-128"/>
                <a:ea typeface="ＭＳ ゴシック" panose="020B0609070205080204" pitchFamily="49" charset="-128"/>
              </a:rPr>
              <a:t>以降の行は集計されません</a:t>
            </a:r>
            <a:r>
              <a:rPr lang="ja-JP" altLang="en-US" sz="1100">
                <a:latin typeface="ＭＳ ゴシック" panose="020B0609070205080204" pitchFamily="49" charset="-128"/>
                <a:ea typeface="ＭＳ ゴシック" panose="020B0609070205080204" pitchFamily="49" charset="-128"/>
              </a:rPr>
              <a:t>。空行なしで入力をしてください。</a:t>
            </a:r>
          </a:p>
        </p:txBody>
      </p:sp>
      <p:pic>
        <p:nvPicPr>
          <p:cNvPr id="7" name="図 6">
            <a:extLst>
              <a:ext uri="{FF2B5EF4-FFF2-40B4-BE49-F238E27FC236}">
                <a16:creationId xmlns:a16="http://schemas.microsoft.com/office/drawing/2014/main" id="{D4678F8D-962A-4DC4-BAA8-A071E0A53DFC}"/>
              </a:ext>
            </a:extLst>
          </p:cNvPr>
          <p:cNvPicPr>
            <a:picLocks noChangeAspect="1"/>
          </p:cNvPicPr>
          <p:nvPr/>
        </p:nvPicPr>
        <p:blipFill>
          <a:blip r:embed="rId4"/>
          <a:stretch>
            <a:fillRect/>
          </a:stretch>
        </p:blipFill>
        <p:spPr>
          <a:xfrm>
            <a:off x="514350" y="779110"/>
            <a:ext cx="2663190" cy="278244"/>
          </a:xfrm>
          <a:prstGeom prst="rect">
            <a:avLst/>
          </a:prstGeom>
        </p:spPr>
      </p:pic>
      <p:sp>
        <p:nvSpPr>
          <p:cNvPr id="9" name="タイトル 1">
            <a:extLst>
              <a:ext uri="{FF2B5EF4-FFF2-40B4-BE49-F238E27FC236}">
                <a16:creationId xmlns:a16="http://schemas.microsoft.com/office/drawing/2014/main" id="{A16D60F1-59AB-445D-803A-B85AF8A5D548}"/>
              </a:ext>
            </a:extLst>
          </p:cNvPr>
          <p:cNvSpPr txBox="1">
            <a:spLocks/>
          </p:cNvSpPr>
          <p:nvPr/>
        </p:nvSpPr>
        <p:spPr>
          <a:xfrm>
            <a:off x="483290" y="1071488"/>
            <a:ext cx="9777477" cy="729528"/>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171450" indent="-171450">
              <a:spcBef>
                <a:spcPts val="300"/>
              </a:spcBef>
              <a:buFont typeface="Arial" panose="020B0604020202020204" pitchFamily="34" charset="0"/>
              <a:buChar char="•"/>
            </a:pPr>
            <a:r>
              <a:rPr lang="ja-JP" altLang="en-US" sz="1100" dirty="0">
                <a:latin typeface="ＭＳ ゴシック" panose="020B0609070205080204" pitchFamily="49" charset="-128"/>
              </a:rPr>
              <a:t>参加者入力シートは、表紙シートから追加してください。（</a:t>
            </a:r>
            <a:r>
              <a:rPr lang="en-US" altLang="ja-JP" sz="1100" dirty="0">
                <a:latin typeface="ＭＳ ゴシック" panose="020B0609070205080204" pitchFamily="49" charset="-128"/>
              </a:rPr>
              <a:t>※</a:t>
            </a:r>
            <a:r>
              <a:rPr lang="ja-JP" altLang="en-US" sz="1100" dirty="0">
                <a:latin typeface="ＭＳ ゴシック" panose="020B0609070205080204" pitchFamily="49" charset="-128"/>
              </a:rPr>
              <a:t>本マニュアル</a:t>
            </a:r>
            <a:r>
              <a:rPr lang="en-US" altLang="ja-JP" sz="1100" dirty="0">
                <a:latin typeface="ＭＳ ゴシック" panose="020B0609070205080204" pitchFamily="49" charset="-128"/>
              </a:rPr>
              <a:t>P3</a:t>
            </a:r>
            <a:r>
              <a:rPr lang="ja-JP" altLang="en-US" sz="1100" dirty="0">
                <a:latin typeface="ＭＳ ゴシック" panose="020B0609070205080204" pitchFamily="49" charset="-128"/>
              </a:rPr>
              <a:t>の③参照）</a:t>
            </a:r>
            <a:endParaRPr lang="en-US" altLang="ja-JP" sz="1100" dirty="0">
              <a:latin typeface="ＭＳ ゴシック" panose="020B0609070205080204" pitchFamily="49" charset="-128"/>
              <a:ea typeface="ＭＳ ゴシック" panose="020B0609070205080204" pitchFamily="49" charset="-128"/>
            </a:endParaRPr>
          </a:p>
          <a:p>
            <a:pPr marL="171450" indent="-171450">
              <a:spcBef>
                <a:spcPts val="300"/>
              </a:spcBef>
              <a:buFont typeface="Arial" panose="020B0604020202020204" pitchFamily="34" charset="0"/>
              <a:buChar char="•"/>
            </a:pPr>
            <a:r>
              <a:rPr lang="ja-JP" altLang="en-US" sz="1100" dirty="0">
                <a:latin typeface="ＭＳ ゴシック" panose="020B0609070205080204" pitchFamily="49" charset="-128"/>
                <a:ea typeface="ＭＳ ゴシック" panose="020B0609070205080204" pitchFamily="49" charset="-128"/>
              </a:rPr>
              <a:t>各シートに該当年の参加者情報を入力してください。</a:t>
            </a:r>
            <a:endParaRPr lang="en-US" altLang="ja-JP" sz="1100" dirty="0">
              <a:latin typeface="ＭＳ ゴシック" panose="020B0609070205080204" pitchFamily="49" charset="-128"/>
              <a:ea typeface="ＭＳ ゴシック" panose="020B0609070205080204" pitchFamily="49" charset="-128"/>
            </a:endParaRPr>
          </a:p>
          <a:p>
            <a:pPr marL="171450" indent="-171450">
              <a:spcBef>
                <a:spcPts val="300"/>
              </a:spcBef>
              <a:buFont typeface="Arial" panose="020B0604020202020204" pitchFamily="34" charset="0"/>
              <a:buChar char="•"/>
            </a:pPr>
            <a:r>
              <a:rPr lang="ja-JP" altLang="en-US" sz="1100" dirty="0">
                <a:latin typeface="ＭＳ ゴシック" panose="020B0609070205080204" pitchFamily="49" charset="-128"/>
                <a:ea typeface="ＭＳ ゴシック" panose="020B0609070205080204" pitchFamily="49" charset="-128"/>
              </a:rPr>
              <a:t>各年度の入力完了後に、表紙シートから、参加者入力シートの「集計」を実行することで実施状況シート、実施状況</a:t>
            </a:r>
            <a:r>
              <a:rPr lang="en-US" altLang="ja-JP" sz="1100" dirty="0">
                <a:latin typeface="ＭＳ ゴシック" panose="020B0609070205080204" pitchFamily="49" charset="-128"/>
                <a:ea typeface="ＭＳ ゴシック" panose="020B0609070205080204" pitchFamily="49" charset="-128"/>
              </a:rPr>
              <a:t>_</a:t>
            </a:r>
            <a:r>
              <a:rPr lang="ja-JP" altLang="en-US" sz="1100" dirty="0">
                <a:latin typeface="ＭＳ ゴシック" panose="020B0609070205080204" pitchFamily="49" charset="-128"/>
                <a:ea typeface="ＭＳ ゴシック" panose="020B0609070205080204" pitchFamily="49" charset="-128"/>
              </a:rPr>
              <a:t>グラフシートが更新されます。</a:t>
            </a:r>
          </a:p>
        </p:txBody>
      </p:sp>
      <p:sp>
        <p:nvSpPr>
          <p:cNvPr id="10" name="吹き出し: 四角形 9">
            <a:extLst>
              <a:ext uri="{FF2B5EF4-FFF2-40B4-BE49-F238E27FC236}">
                <a16:creationId xmlns:a16="http://schemas.microsoft.com/office/drawing/2014/main" id="{784EAF24-BD81-4BA9-88DD-5EF0CD56165B}"/>
              </a:ext>
            </a:extLst>
          </p:cNvPr>
          <p:cNvSpPr/>
          <p:nvPr/>
        </p:nvSpPr>
        <p:spPr>
          <a:xfrm>
            <a:off x="5505318" y="3095700"/>
            <a:ext cx="2474880" cy="455642"/>
          </a:xfrm>
          <a:prstGeom prst="wedgeRectCallout">
            <a:avLst>
              <a:gd name="adj1" fmla="val -54797"/>
              <a:gd name="adj2" fmla="val -6455"/>
            </a:avLst>
          </a:prstGeom>
        </p:spPr>
        <p:style>
          <a:lnRef idx="2">
            <a:schemeClr val="accent4"/>
          </a:lnRef>
          <a:fillRef idx="1">
            <a:schemeClr val="lt1"/>
          </a:fillRef>
          <a:effectRef idx="0">
            <a:schemeClr val="accent4"/>
          </a:effectRef>
          <a:fontRef idx="minor">
            <a:schemeClr val="dk1"/>
          </a:fontRef>
        </p:style>
        <p:txBody>
          <a:bodyPr rtlCol="0" anchor="ctr"/>
          <a:lstStyle/>
          <a:p>
            <a:r>
              <a:rPr kumimoji="1" lang="ja-JP" altLang="en-US" sz="1000">
                <a:latin typeface="+mn-ea"/>
              </a:rPr>
              <a:t>ヘッダ（</a:t>
            </a:r>
            <a:r>
              <a:rPr kumimoji="1" lang="en-US" altLang="ja-JP" sz="1000">
                <a:latin typeface="+mn-ea"/>
              </a:rPr>
              <a:t>1</a:t>
            </a:r>
            <a:r>
              <a:rPr kumimoji="1" lang="ja-JP" altLang="en-US" sz="1000">
                <a:latin typeface="+mn-ea"/>
              </a:rPr>
              <a:t>行目、</a:t>
            </a:r>
            <a:r>
              <a:rPr kumimoji="1" lang="en-US" altLang="ja-JP" sz="1000">
                <a:latin typeface="+mn-ea"/>
              </a:rPr>
              <a:t>2</a:t>
            </a:r>
            <a:r>
              <a:rPr kumimoji="1" lang="ja-JP" altLang="en-US" sz="1000">
                <a:latin typeface="+mn-ea"/>
              </a:rPr>
              <a:t>行目）部は編集せず、</a:t>
            </a:r>
            <a:endParaRPr kumimoji="1" lang="en-US" altLang="ja-JP" sz="1000">
              <a:latin typeface="+mn-ea"/>
            </a:endParaRPr>
          </a:p>
          <a:p>
            <a:r>
              <a:rPr kumimoji="1" lang="en-US" altLang="ja-JP" sz="1000">
                <a:latin typeface="+mn-ea"/>
              </a:rPr>
              <a:t>3</a:t>
            </a:r>
            <a:r>
              <a:rPr kumimoji="1" lang="ja-JP" altLang="en-US" sz="1000">
                <a:latin typeface="+mn-ea"/>
              </a:rPr>
              <a:t>行目から入力してください。</a:t>
            </a:r>
          </a:p>
        </p:txBody>
      </p:sp>
      <p:sp>
        <p:nvSpPr>
          <p:cNvPr id="11" name="フッター プレースホルダー 2">
            <a:extLst>
              <a:ext uri="{FF2B5EF4-FFF2-40B4-BE49-F238E27FC236}">
                <a16:creationId xmlns:a16="http://schemas.microsoft.com/office/drawing/2014/main" id="{F2718DA5-68C7-4A22-A6C8-FA880F884B96}"/>
              </a:ext>
            </a:extLst>
          </p:cNvPr>
          <p:cNvSpPr>
            <a:spLocks noGrp="1"/>
          </p:cNvSpPr>
          <p:nvPr>
            <p:ph type="ftr" sz="quarter" idx="11"/>
          </p:nvPr>
        </p:nvSpPr>
        <p:spPr>
          <a:xfrm>
            <a:off x="3829168" y="6614255"/>
            <a:ext cx="4717774" cy="243746"/>
          </a:xfrm>
        </p:spPr>
        <p:txBody>
          <a:bodyPr/>
          <a:lstStyle/>
          <a:p>
            <a:r>
              <a:rPr kumimoji="1" lang="en-US" altLang="ja-JP">
                <a:solidFill>
                  <a:schemeClr val="bg1"/>
                </a:solidFill>
              </a:rPr>
              <a:t>©</a:t>
            </a:r>
            <a:r>
              <a:rPr kumimoji="1" lang="ja-JP" altLang="en-US">
                <a:solidFill>
                  <a:schemeClr val="bg1"/>
                </a:solidFill>
              </a:rPr>
              <a:t>東京都健康長寿医療センター研究所</a:t>
            </a:r>
          </a:p>
        </p:txBody>
      </p:sp>
      <p:sp>
        <p:nvSpPr>
          <p:cNvPr id="12" name="スライド番号プレースホルダー 3">
            <a:extLst>
              <a:ext uri="{FF2B5EF4-FFF2-40B4-BE49-F238E27FC236}">
                <a16:creationId xmlns:a16="http://schemas.microsoft.com/office/drawing/2014/main" id="{3B3905A9-D694-44E4-BB83-229D8AD17E69}"/>
              </a:ext>
            </a:extLst>
          </p:cNvPr>
          <p:cNvSpPr>
            <a:spLocks noGrp="1"/>
          </p:cNvSpPr>
          <p:nvPr>
            <p:ph type="sldNum" sz="quarter" idx="12"/>
          </p:nvPr>
        </p:nvSpPr>
        <p:spPr>
          <a:xfrm>
            <a:off x="10163543" y="6248400"/>
            <a:ext cx="1706217" cy="365125"/>
          </a:xfrm>
        </p:spPr>
        <p:txBody>
          <a:bodyPr/>
          <a:lstStyle/>
          <a:p>
            <a:fld id="{5582D430-5065-4924-AFD1-5B347984A761}" type="slidenum">
              <a:rPr kumimoji="1" lang="ja-JP" altLang="en-US" smtClean="0"/>
              <a:t>5</a:t>
            </a:fld>
            <a:endParaRPr kumimoji="1" lang="ja-JP" altLang="en-US"/>
          </a:p>
        </p:txBody>
      </p:sp>
    </p:spTree>
    <p:extLst>
      <p:ext uri="{BB962C8B-B14F-4D97-AF65-F5344CB8AC3E}">
        <p14:creationId xmlns:p14="http://schemas.microsoft.com/office/powerpoint/2010/main" val="2079809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FA5F9C7B-1854-4C76-AB23-FD0153DB8DA9}"/>
              </a:ext>
            </a:extLst>
          </p:cNvPr>
          <p:cNvPicPr>
            <a:picLocks noChangeAspect="1"/>
          </p:cNvPicPr>
          <p:nvPr/>
        </p:nvPicPr>
        <p:blipFill>
          <a:blip r:embed="rId3"/>
          <a:stretch>
            <a:fillRect/>
          </a:stretch>
        </p:blipFill>
        <p:spPr>
          <a:xfrm>
            <a:off x="877344" y="2550068"/>
            <a:ext cx="9970551" cy="2218343"/>
          </a:xfrm>
          <a:prstGeom prst="rect">
            <a:avLst/>
          </a:prstGeom>
        </p:spPr>
      </p:pic>
      <p:sp>
        <p:nvSpPr>
          <p:cNvPr id="8" name="タイトル 1">
            <a:extLst>
              <a:ext uri="{FF2B5EF4-FFF2-40B4-BE49-F238E27FC236}">
                <a16:creationId xmlns:a16="http://schemas.microsoft.com/office/drawing/2014/main" id="{567343BB-FDCD-4E57-97BA-6D4F5AF8AEA7}"/>
              </a:ext>
            </a:extLst>
          </p:cNvPr>
          <p:cNvSpPr>
            <a:spLocks noGrp="1"/>
          </p:cNvSpPr>
          <p:nvPr>
            <p:ph type="title"/>
          </p:nvPr>
        </p:nvSpPr>
        <p:spPr>
          <a:xfrm>
            <a:off x="304126" y="243745"/>
            <a:ext cx="10515600" cy="622103"/>
          </a:xfrm>
        </p:spPr>
        <p:txBody>
          <a:bodyPr>
            <a:normAutofit/>
          </a:bodyPr>
          <a:lstStyle/>
          <a:p>
            <a:r>
              <a:rPr lang="ja-JP" altLang="en-US" sz="2000" b="1"/>
              <a:t>４．人数入力シート</a:t>
            </a:r>
            <a:endParaRPr kumimoji="1" lang="ja-JP" altLang="en-US" sz="2000" b="1"/>
          </a:p>
        </p:txBody>
      </p:sp>
      <p:pic>
        <p:nvPicPr>
          <p:cNvPr id="10" name="図 9">
            <a:extLst>
              <a:ext uri="{FF2B5EF4-FFF2-40B4-BE49-F238E27FC236}">
                <a16:creationId xmlns:a16="http://schemas.microsoft.com/office/drawing/2014/main" id="{6CFFB0D8-99B9-4566-8376-4B035BE0CE49}"/>
              </a:ext>
            </a:extLst>
          </p:cNvPr>
          <p:cNvPicPr>
            <a:picLocks noChangeAspect="1"/>
          </p:cNvPicPr>
          <p:nvPr/>
        </p:nvPicPr>
        <p:blipFill>
          <a:blip r:embed="rId4"/>
          <a:stretch>
            <a:fillRect/>
          </a:stretch>
        </p:blipFill>
        <p:spPr>
          <a:xfrm>
            <a:off x="684987" y="849121"/>
            <a:ext cx="3952875" cy="495300"/>
          </a:xfrm>
          <a:prstGeom prst="rect">
            <a:avLst/>
          </a:prstGeom>
        </p:spPr>
      </p:pic>
      <p:sp>
        <p:nvSpPr>
          <p:cNvPr id="11" name="タイトル 1">
            <a:extLst>
              <a:ext uri="{FF2B5EF4-FFF2-40B4-BE49-F238E27FC236}">
                <a16:creationId xmlns:a16="http://schemas.microsoft.com/office/drawing/2014/main" id="{3B490C6E-A52A-45FD-9F8B-4F0C55CD4D15}"/>
              </a:ext>
            </a:extLst>
          </p:cNvPr>
          <p:cNvSpPr txBox="1">
            <a:spLocks/>
          </p:cNvSpPr>
          <p:nvPr/>
        </p:nvSpPr>
        <p:spPr>
          <a:xfrm>
            <a:off x="684986" y="1490738"/>
            <a:ext cx="10355269" cy="1135977"/>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171450" indent="-171450">
              <a:lnSpc>
                <a:spcPct val="100000"/>
              </a:lnSpc>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当シートに各当年の「</a:t>
            </a:r>
            <a:r>
              <a:rPr lang="en-US" altLang="ja-JP" sz="1100">
                <a:latin typeface="ＭＳ ゴシック" panose="020B0609070205080204" pitchFamily="49" charset="-128"/>
                <a:ea typeface="ＭＳ ゴシック" panose="020B0609070205080204" pitchFamily="49" charset="-128"/>
              </a:rPr>
              <a:t>65</a:t>
            </a:r>
            <a:r>
              <a:rPr lang="ja-JP" altLang="en-US" sz="1100">
                <a:latin typeface="ＭＳ ゴシック" panose="020B0609070205080204" pitchFamily="49" charset="-128"/>
                <a:ea typeface="ＭＳ ゴシック" panose="020B0609070205080204" pitchFamily="49" charset="-128"/>
              </a:rPr>
              <a:t>歳以上人口」、「①通いの場の数」、「②年間実施回数」、「③延べ参加者数」、「④実参加者数」、「⑦週</a:t>
            </a:r>
            <a:r>
              <a:rPr lang="en-US" altLang="ja-JP" sz="1100">
                <a:latin typeface="ＭＳ ゴシック" panose="020B0609070205080204" pitchFamily="49" charset="-128"/>
                <a:ea typeface="ＭＳ ゴシック" panose="020B0609070205080204" pitchFamily="49" charset="-128"/>
              </a:rPr>
              <a:t>1</a:t>
            </a:r>
            <a:r>
              <a:rPr lang="ja-JP" altLang="en-US" sz="1100">
                <a:latin typeface="ＭＳ ゴシック" panose="020B0609070205080204" pitchFamily="49" charset="-128"/>
                <a:ea typeface="ＭＳ ゴシック" panose="020B0609070205080204" pitchFamily="49" charset="-128"/>
              </a:rPr>
              <a:t>回以上の通いの場の数」、「⑧週</a:t>
            </a:r>
            <a:r>
              <a:rPr lang="en-US" altLang="ja-JP" sz="1100">
                <a:latin typeface="ＭＳ ゴシック" panose="020B0609070205080204" pitchFamily="49" charset="-128"/>
                <a:ea typeface="ＭＳ ゴシック" panose="020B0609070205080204" pitchFamily="49" charset="-128"/>
              </a:rPr>
              <a:t>1</a:t>
            </a:r>
            <a:r>
              <a:rPr lang="ja-JP" altLang="en-US" sz="1100">
                <a:latin typeface="ＭＳ ゴシック" panose="020B0609070205080204" pitchFamily="49" charset="-128"/>
                <a:ea typeface="ＭＳ ゴシック" panose="020B0609070205080204" pitchFamily="49" charset="-128"/>
              </a:rPr>
              <a:t>回以上の通いの場の年間実施回数」、「⑨週</a:t>
            </a:r>
            <a:r>
              <a:rPr lang="en-US" altLang="ja-JP" sz="1100">
                <a:latin typeface="ＭＳ ゴシック" panose="020B0609070205080204" pitchFamily="49" charset="-128"/>
                <a:ea typeface="ＭＳ ゴシック" panose="020B0609070205080204" pitchFamily="49" charset="-128"/>
              </a:rPr>
              <a:t>1</a:t>
            </a:r>
            <a:r>
              <a:rPr lang="ja-JP" altLang="en-US" sz="1100">
                <a:latin typeface="ＭＳ ゴシック" panose="020B0609070205080204" pitchFamily="49" charset="-128"/>
                <a:ea typeface="ＭＳ ゴシック" panose="020B0609070205080204" pitchFamily="49" charset="-128"/>
              </a:rPr>
              <a:t>回以上の通いの場の延べ参加者数」、「⑩週</a:t>
            </a:r>
            <a:r>
              <a:rPr lang="en-US" altLang="ja-JP" sz="1100">
                <a:latin typeface="ＭＳ ゴシック" panose="020B0609070205080204" pitchFamily="49" charset="-128"/>
                <a:ea typeface="ＭＳ ゴシック" panose="020B0609070205080204" pitchFamily="49" charset="-128"/>
              </a:rPr>
              <a:t>1</a:t>
            </a:r>
            <a:r>
              <a:rPr lang="ja-JP" altLang="en-US" sz="1100">
                <a:latin typeface="ＭＳ ゴシック" panose="020B0609070205080204" pitchFamily="49" charset="-128"/>
                <a:ea typeface="ＭＳ ゴシック" panose="020B0609070205080204" pitchFamily="49" charset="-128"/>
              </a:rPr>
              <a:t>回以上の通いの場の実参加者数」の項目について参加人数、通いの場の数、実施回数をそれぞれご入力ください。</a:t>
            </a:r>
            <a:endParaRPr lang="en-US" altLang="ja-JP" sz="1100">
              <a:latin typeface="ＭＳ ゴシック" panose="020B0609070205080204" pitchFamily="49" charset="-128"/>
              <a:ea typeface="ＭＳ ゴシック" panose="020B0609070205080204" pitchFamily="49" charset="-128"/>
            </a:endParaRPr>
          </a:p>
          <a:p>
            <a:pPr marL="171450" indent="-171450">
              <a:lnSpc>
                <a:spcPct val="100000"/>
              </a:lnSpc>
              <a:spcBef>
                <a:spcPts val="600"/>
              </a:spcBef>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各年度の入力完了後に、表紙シートから、参加者入力シートの「集計」を実行することで実施状況</a:t>
            </a:r>
            <a:r>
              <a:rPr lang="en-US" altLang="ja-JP" sz="1100">
                <a:latin typeface="ＭＳ ゴシック" panose="020B0609070205080204" pitchFamily="49" charset="-128"/>
                <a:ea typeface="ＭＳ ゴシック" panose="020B0609070205080204" pitchFamily="49" charset="-128"/>
              </a:rPr>
              <a:t>_</a:t>
            </a:r>
            <a:r>
              <a:rPr lang="ja-JP" altLang="en-US" sz="1100">
                <a:latin typeface="ＭＳ ゴシック" panose="020B0609070205080204" pitchFamily="49" charset="-128"/>
                <a:ea typeface="ＭＳ ゴシック" panose="020B0609070205080204" pitchFamily="49" charset="-128"/>
              </a:rPr>
              <a:t>グラフシートが更新されます。</a:t>
            </a:r>
          </a:p>
        </p:txBody>
      </p:sp>
      <p:sp>
        <p:nvSpPr>
          <p:cNvPr id="12" name="タイトル 1">
            <a:extLst>
              <a:ext uri="{FF2B5EF4-FFF2-40B4-BE49-F238E27FC236}">
                <a16:creationId xmlns:a16="http://schemas.microsoft.com/office/drawing/2014/main" id="{1E1948D1-E955-49B9-B514-D4158E68EA6B}"/>
              </a:ext>
            </a:extLst>
          </p:cNvPr>
          <p:cNvSpPr txBox="1">
            <a:spLocks/>
          </p:cNvSpPr>
          <p:nvPr/>
        </p:nvSpPr>
        <p:spPr>
          <a:xfrm>
            <a:off x="649161" y="4941534"/>
            <a:ext cx="9386754" cy="1096034"/>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171450" indent="-171450">
              <a:lnSpc>
                <a:spcPct val="100000"/>
              </a:lnSpc>
              <a:spcBef>
                <a:spcPts val="600"/>
              </a:spcBef>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「⑤延べ参加率」、「⑥実参加率」、「⑪週</a:t>
            </a:r>
            <a:r>
              <a:rPr lang="en-US" altLang="ja-JP" sz="1100">
                <a:latin typeface="ＭＳ ゴシック" panose="020B0609070205080204" pitchFamily="49" charset="-128"/>
                <a:ea typeface="ＭＳ ゴシック" panose="020B0609070205080204" pitchFamily="49" charset="-128"/>
              </a:rPr>
              <a:t>1</a:t>
            </a:r>
            <a:r>
              <a:rPr lang="ja-JP" altLang="en-US" sz="1100">
                <a:latin typeface="ＭＳ ゴシック" panose="020B0609070205080204" pitchFamily="49" charset="-128"/>
                <a:ea typeface="ＭＳ ゴシック" panose="020B0609070205080204" pitchFamily="49" charset="-128"/>
              </a:rPr>
              <a:t>回以上の通いの場の延べ参加率」、「⑫週</a:t>
            </a:r>
            <a:r>
              <a:rPr lang="en-US" altLang="ja-JP" sz="1100">
                <a:latin typeface="ＭＳ ゴシック" panose="020B0609070205080204" pitchFamily="49" charset="-128"/>
                <a:ea typeface="ＭＳ ゴシック" panose="020B0609070205080204" pitchFamily="49" charset="-128"/>
              </a:rPr>
              <a:t>1</a:t>
            </a:r>
            <a:r>
              <a:rPr lang="ja-JP" altLang="en-US" sz="1100">
                <a:latin typeface="ＭＳ ゴシック" panose="020B0609070205080204" pitchFamily="49" charset="-128"/>
                <a:ea typeface="ＭＳ ゴシック" panose="020B0609070205080204" pitchFamily="49" charset="-128"/>
              </a:rPr>
              <a:t>回以上の通いの場の実参加率」は自動計算されるため、入力する必要はありません。その他の項目についてご入力ください。</a:t>
            </a:r>
            <a:endParaRPr lang="en-US" altLang="ja-JP" sz="1100">
              <a:latin typeface="ＭＳ ゴシック" panose="020B0609070205080204" pitchFamily="49" charset="-128"/>
              <a:ea typeface="ＭＳ ゴシック" panose="020B0609070205080204" pitchFamily="49" charset="-128"/>
            </a:endParaRPr>
          </a:p>
          <a:p>
            <a:pPr marL="171450" indent="-171450">
              <a:lnSpc>
                <a:spcPct val="100000"/>
              </a:lnSpc>
              <a:spcBef>
                <a:spcPts val="600"/>
              </a:spcBef>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年度は昇順でご入力ください。</a:t>
            </a:r>
            <a:endParaRPr lang="en-US" altLang="ja-JP" sz="1100">
              <a:latin typeface="ＭＳ ゴシック" panose="020B0609070205080204" pitchFamily="49" charset="-128"/>
              <a:ea typeface="ＭＳ ゴシック" panose="020B0609070205080204" pitchFamily="49" charset="-128"/>
            </a:endParaRPr>
          </a:p>
          <a:p>
            <a:pPr marL="171450" indent="-171450">
              <a:lnSpc>
                <a:spcPct val="100000"/>
              </a:lnSpc>
              <a:spcBef>
                <a:spcPts val="600"/>
              </a:spcBef>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空行を入れずにご入力ください。</a:t>
            </a:r>
          </a:p>
        </p:txBody>
      </p:sp>
      <p:sp>
        <p:nvSpPr>
          <p:cNvPr id="9" name="フッター プレースホルダー 2">
            <a:extLst>
              <a:ext uri="{FF2B5EF4-FFF2-40B4-BE49-F238E27FC236}">
                <a16:creationId xmlns:a16="http://schemas.microsoft.com/office/drawing/2014/main" id="{A6EF43E0-BC09-4F1A-8F89-59B3120FE69E}"/>
              </a:ext>
            </a:extLst>
          </p:cNvPr>
          <p:cNvSpPr>
            <a:spLocks noGrp="1"/>
          </p:cNvSpPr>
          <p:nvPr>
            <p:ph type="ftr" sz="quarter" idx="11"/>
          </p:nvPr>
        </p:nvSpPr>
        <p:spPr>
          <a:xfrm>
            <a:off x="3829168" y="6614255"/>
            <a:ext cx="4717774" cy="243746"/>
          </a:xfrm>
        </p:spPr>
        <p:txBody>
          <a:bodyPr/>
          <a:lstStyle/>
          <a:p>
            <a:r>
              <a:rPr kumimoji="1" lang="en-US" altLang="ja-JP">
                <a:solidFill>
                  <a:schemeClr val="bg1"/>
                </a:solidFill>
              </a:rPr>
              <a:t>©</a:t>
            </a:r>
            <a:r>
              <a:rPr kumimoji="1" lang="ja-JP" altLang="en-US">
                <a:solidFill>
                  <a:schemeClr val="bg1"/>
                </a:solidFill>
              </a:rPr>
              <a:t>東京都健康長寿医療センター研究所</a:t>
            </a:r>
          </a:p>
        </p:txBody>
      </p:sp>
      <p:sp>
        <p:nvSpPr>
          <p:cNvPr id="13" name="スライド番号プレースホルダー 3">
            <a:extLst>
              <a:ext uri="{FF2B5EF4-FFF2-40B4-BE49-F238E27FC236}">
                <a16:creationId xmlns:a16="http://schemas.microsoft.com/office/drawing/2014/main" id="{E05F7FD8-A5CD-4C31-977B-F9C6C47098F7}"/>
              </a:ext>
            </a:extLst>
          </p:cNvPr>
          <p:cNvSpPr>
            <a:spLocks noGrp="1"/>
          </p:cNvSpPr>
          <p:nvPr>
            <p:ph type="sldNum" sz="quarter" idx="12"/>
          </p:nvPr>
        </p:nvSpPr>
        <p:spPr>
          <a:xfrm>
            <a:off x="10163543" y="6248400"/>
            <a:ext cx="1706217" cy="365125"/>
          </a:xfrm>
        </p:spPr>
        <p:txBody>
          <a:bodyPr/>
          <a:lstStyle/>
          <a:p>
            <a:fld id="{5582D430-5065-4924-AFD1-5B347984A761}" type="slidenum">
              <a:rPr kumimoji="1" lang="ja-JP" altLang="en-US" smtClean="0"/>
              <a:t>6</a:t>
            </a:fld>
            <a:endParaRPr kumimoji="1" lang="ja-JP" altLang="en-US"/>
          </a:p>
        </p:txBody>
      </p:sp>
    </p:spTree>
    <p:extLst>
      <p:ext uri="{BB962C8B-B14F-4D97-AF65-F5344CB8AC3E}">
        <p14:creationId xmlns:p14="http://schemas.microsoft.com/office/powerpoint/2010/main" val="1070019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E072EF-379C-449F-9E69-B2F81DC95A28}"/>
              </a:ext>
            </a:extLst>
          </p:cNvPr>
          <p:cNvSpPr>
            <a:spLocks noGrp="1"/>
          </p:cNvSpPr>
          <p:nvPr>
            <p:ph type="title"/>
          </p:nvPr>
        </p:nvSpPr>
        <p:spPr>
          <a:xfrm>
            <a:off x="304126" y="243745"/>
            <a:ext cx="10515600" cy="622103"/>
          </a:xfrm>
        </p:spPr>
        <p:txBody>
          <a:bodyPr>
            <a:normAutofit/>
          </a:bodyPr>
          <a:lstStyle/>
          <a:p>
            <a:r>
              <a:rPr lang="ja-JP" altLang="en-US" sz="2000" b="1"/>
              <a:t>５．実施状況シート</a:t>
            </a:r>
            <a:endParaRPr kumimoji="1" lang="ja-JP" altLang="en-US" sz="2000" b="1"/>
          </a:p>
        </p:txBody>
      </p:sp>
      <p:pic>
        <p:nvPicPr>
          <p:cNvPr id="4" name="図 3">
            <a:extLst>
              <a:ext uri="{FF2B5EF4-FFF2-40B4-BE49-F238E27FC236}">
                <a16:creationId xmlns:a16="http://schemas.microsoft.com/office/drawing/2014/main" id="{679D8B5B-57D4-4474-A2DD-2923F2CE4A97}"/>
              </a:ext>
            </a:extLst>
          </p:cNvPr>
          <p:cNvPicPr>
            <a:picLocks noChangeAspect="1"/>
          </p:cNvPicPr>
          <p:nvPr/>
        </p:nvPicPr>
        <p:blipFill>
          <a:blip r:embed="rId3"/>
          <a:stretch>
            <a:fillRect/>
          </a:stretch>
        </p:blipFill>
        <p:spPr>
          <a:xfrm>
            <a:off x="500430" y="909320"/>
            <a:ext cx="4347683" cy="5039360"/>
          </a:xfrm>
          <a:prstGeom prst="rect">
            <a:avLst/>
          </a:prstGeom>
          <a:ln>
            <a:solidFill>
              <a:schemeClr val="accent1"/>
            </a:solidFill>
          </a:ln>
        </p:spPr>
      </p:pic>
      <p:sp>
        <p:nvSpPr>
          <p:cNvPr id="5" name="タイトル 1">
            <a:extLst>
              <a:ext uri="{FF2B5EF4-FFF2-40B4-BE49-F238E27FC236}">
                <a16:creationId xmlns:a16="http://schemas.microsoft.com/office/drawing/2014/main" id="{64041398-FB2D-460B-85DE-E84DCB8FFB7E}"/>
              </a:ext>
            </a:extLst>
          </p:cNvPr>
          <p:cNvSpPr txBox="1">
            <a:spLocks/>
          </p:cNvSpPr>
          <p:nvPr/>
        </p:nvSpPr>
        <p:spPr>
          <a:xfrm>
            <a:off x="5962041" y="865848"/>
            <a:ext cx="5377852" cy="1626921"/>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a:latin typeface="ＭＳ ゴシック" panose="020B0609070205080204" pitchFamily="49" charset="-128"/>
                <a:ea typeface="ＭＳ ゴシック" panose="020B0609070205080204" pitchFamily="49" charset="-128"/>
              </a:rPr>
              <a:t>出力される内容について</a:t>
            </a:r>
            <a:endParaRPr lang="en-US" altLang="ja-JP" sz="1200" b="1">
              <a:latin typeface="ＭＳ ゴシック" panose="020B0609070205080204" pitchFamily="49" charset="-128"/>
              <a:ea typeface="ＭＳ ゴシック" panose="020B0609070205080204" pitchFamily="49" charset="-128"/>
            </a:endParaRPr>
          </a:p>
          <a:p>
            <a:endParaRPr lang="en-US" altLang="ja-JP" sz="1200" b="1">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参加者入力シートを入力した後、表紙シートから「集計」を実施することで、実施状況シートが更新されます。</a:t>
            </a:r>
            <a:endParaRPr lang="en-US" altLang="ja-JP" sz="1100">
              <a:latin typeface="ＭＳ ゴシック" panose="020B0609070205080204" pitchFamily="49" charset="-128"/>
              <a:ea typeface="ＭＳ ゴシック" panose="020B0609070205080204" pitchFamily="49" charset="-128"/>
            </a:endParaRPr>
          </a:p>
          <a:p>
            <a:endParaRPr lang="en-US" altLang="ja-JP" sz="1100">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実施状況を通いの場全体、及び各地区毎に、年度毎の集計を行います。</a:t>
            </a:r>
            <a:endParaRPr lang="en-US" altLang="ja-JP" sz="1100">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endParaRPr lang="en-US" altLang="ja-JP" sz="1100">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参加者入力シートの入力内容から自動生成されるため、当シートを直接編集はしないでください。</a:t>
            </a:r>
          </a:p>
        </p:txBody>
      </p:sp>
      <p:sp>
        <p:nvSpPr>
          <p:cNvPr id="7" name="吹き出し: 四角形 6">
            <a:extLst>
              <a:ext uri="{FF2B5EF4-FFF2-40B4-BE49-F238E27FC236}">
                <a16:creationId xmlns:a16="http://schemas.microsoft.com/office/drawing/2014/main" id="{A61B6996-3FB9-462C-81DB-8174061119AF}"/>
              </a:ext>
            </a:extLst>
          </p:cNvPr>
          <p:cNvSpPr/>
          <p:nvPr/>
        </p:nvSpPr>
        <p:spPr>
          <a:xfrm>
            <a:off x="4385631" y="2701184"/>
            <a:ext cx="1922404" cy="622103"/>
          </a:xfrm>
          <a:prstGeom prst="wedgeRectCallout">
            <a:avLst>
              <a:gd name="adj1" fmla="val -75529"/>
              <a:gd name="adj2" fmla="val -33135"/>
            </a:avLst>
          </a:prstGeom>
        </p:spPr>
        <p:style>
          <a:lnRef idx="2">
            <a:schemeClr val="accent4"/>
          </a:lnRef>
          <a:fillRef idx="1">
            <a:schemeClr val="lt1"/>
          </a:fillRef>
          <a:effectRef idx="0">
            <a:schemeClr val="accent4"/>
          </a:effectRef>
          <a:fontRef idx="minor">
            <a:schemeClr val="dk1"/>
          </a:fontRef>
        </p:style>
        <p:txBody>
          <a:bodyPr rtlCol="0" anchor="ctr"/>
          <a:lstStyle/>
          <a:p>
            <a:r>
              <a:rPr kumimoji="1" lang="ja-JP" altLang="en-US" sz="1000"/>
              <a:t>横軸に年度、縦に性別、年齢階級を取って各階層の通いの場参加者数を表示しています。</a:t>
            </a:r>
          </a:p>
        </p:txBody>
      </p:sp>
      <p:sp>
        <p:nvSpPr>
          <p:cNvPr id="8" name="フッター プレースホルダー 2">
            <a:extLst>
              <a:ext uri="{FF2B5EF4-FFF2-40B4-BE49-F238E27FC236}">
                <a16:creationId xmlns:a16="http://schemas.microsoft.com/office/drawing/2014/main" id="{7AFF531F-A7F3-4AD4-ACF3-181F9F41F757}"/>
              </a:ext>
            </a:extLst>
          </p:cNvPr>
          <p:cNvSpPr>
            <a:spLocks noGrp="1"/>
          </p:cNvSpPr>
          <p:nvPr>
            <p:ph type="ftr" sz="quarter" idx="11"/>
          </p:nvPr>
        </p:nvSpPr>
        <p:spPr>
          <a:xfrm>
            <a:off x="3829168" y="6614255"/>
            <a:ext cx="4717774" cy="243746"/>
          </a:xfrm>
        </p:spPr>
        <p:txBody>
          <a:bodyPr/>
          <a:lstStyle/>
          <a:p>
            <a:r>
              <a:rPr kumimoji="1" lang="en-US" altLang="ja-JP">
                <a:solidFill>
                  <a:schemeClr val="bg1"/>
                </a:solidFill>
              </a:rPr>
              <a:t>©</a:t>
            </a:r>
            <a:r>
              <a:rPr kumimoji="1" lang="ja-JP" altLang="en-US">
                <a:solidFill>
                  <a:schemeClr val="bg1"/>
                </a:solidFill>
              </a:rPr>
              <a:t>東京都健康長寿医療センター研究所</a:t>
            </a:r>
          </a:p>
        </p:txBody>
      </p:sp>
      <p:sp>
        <p:nvSpPr>
          <p:cNvPr id="9" name="スライド番号プレースホルダー 3">
            <a:extLst>
              <a:ext uri="{FF2B5EF4-FFF2-40B4-BE49-F238E27FC236}">
                <a16:creationId xmlns:a16="http://schemas.microsoft.com/office/drawing/2014/main" id="{E6837885-C32B-4927-B56F-F0F8BB98F8BF}"/>
              </a:ext>
            </a:extLst>
          </p:cNvPr>
          <p:cNvSpPr>
            <a:spLocks noGrp="1"/>
          </p:cNvSpPr>
          <p:nvPr>
            <p:ph type="sldNum" sz="quarter" idx="12"/>
          </p:nvPr>
        </p:nvSpPr>
        <p:spPr>
          <a:xfrm>
            <a:off x="10163543" y="6248400"/>
            <a:ext cx="1706217" cy="365125"/>
          </a:xfrm>
        </p:spPr>
        <p:txBody>
          <a:bodyPr/>
          <a:lstStyle/>
          <a:p>
            <a:fld id="{5582D430-5065-4924-AFD1-5B347984A761}" type="slidenum">
              <a:rPr kumimoji="1" lang="ja-JP" altLang="en-US" smtClean="0"/>
              <a:t>7</a:t>
            </a:fld>
            <a:endParaRPr kumimoji="1" lang="ja-JP" altLang="en-US"/>
          </a:p>
        </p:txBody>
      </p:sp>
    </p:spTree>
    <p:extLst>
      <p:ext uri="{BB962C8B-B14F-4D97-AF65-F5344CB8AC3E}">
        <p14:creationId xmlns:p14="http://schemas.microsoft.com/office/powerpoint/2010/main" val="2215119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54812002-FADF-4D24-AD86-A199AE74D589}"/>
              </a:ext>
            </a:extLst>
          </p:cNvPr>
          <p:cNvPicPr>
            <a:picLocks noChangeAspect="1"/>
          </p:cNvPicPr>
          <p:nvPr/>
        </p:nvPicPr>
        <p:blipFill>
          <a:blip r:embed="rId3"/>
          <a:stretch>
            <a:fillRect/>
          </a:stretch>
        </p:blipFill>
        <p:spPr>
          <a:xfrm>
            <a:off x="653049" y="1108036"/>
            <a:ext cx="4596883" cy="3498859"/>
          </a:xfrm>
          <a:prstGeom prst="rect">
            <a:avLst/>
          </a:prstGeom>
          <a:ln>
            <a:solidFill>
              <a:schemeClr val="accent1"/>
            </a:solidFill>
          </a:ln>
        </p:spPr>
      </p:pic>
      <p:sp>
        <p:nvSpPr>
          <p:cNvPr id="4" name="タイトル 1">
            <a:extLst>
              <a:ext uri="{FF2B5EF4-FFF2-40B4-BE49-F238E27FC236}">
                <a16:creationId xmlns:a16="http://schemas.microsoft.com/office/drawing/2014/main" id="{D5C82F65-8B21-47BC-B161-9DB5C70188CD}"/>
              </a:ext>
            </a:extLst>
          </p:cNvPr>
          <p:cNvSpPr>
            <a:spLocks noGrp="1"/>
          </p:cNvSpPr>
          <p:nvPr>
            <p:ph type="title"/>
          </p:nvPr>
        </p:nvSpPr>
        <p:spPr>
          <a:xfrm>
            <a:off x="304126" y="243745"/>
            <a:ext cx="10515600" cy="622103"/>
          </a:xfrm>
        </p:spPr>
        <p:txBody>
          <a:bodyPr>
            <a:normAutofit/>
          </a:bodyPr>
          <a:lstStyle/>
          <a:p>
            <a:r>
              <a:rPr lang="ja-JP" altLang="en-US" sz="2000" b="1"/>
              <a:t>６．実施状況</a:t>
            </a:r>
            <a:r>
              <a:rPr lang="en-US" altLang="ja-JP" sz="2000" b="1"/>
              <a:t>_</a:t>
            </a:r>
            <a:r>
              <a:rPr lang="ja-JP" altLang="en-US" sz="2000" b="1"/>
              <a:t>グラフシート</a:t>
            </a:r>
            <a:endParaRPr kumimoji="1" lang="ja-JP" altLang="en-US" sz="2000" b="1"/>
          </a:p>
        </p:txBody>
      </p:sp>
      <p:sp>
        <p:nvSpPr>
          <p:cNvPr id="6" name="タイトル 1">
            <a:extLst>
              <a:ext uri="{FF2B5EF4-FFF2-40B4-BE49-F238E27FC236}">
                <a16:creationId xmlns:a16="http://schemas.microsoft.com/office/drawing/2014/main" id="{0556C959-9895-4E53-9E94-187404D41C64}"/>
              </a:ext>
            </a:extLst>
          </p:cNvPr>
          <p:cNvSpPr txBox="1">
            <a:spLocks/>
          </p:cNvSpPr>
          <p:nvPr/>
        </p:nvSpPr>
        <p:spPr>
          <a:xfrm>
            <a:off x="653049" y="4979024"/>
            <a:ext cx="5354347" cy="1283574"/>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a:latin typeface="ＭＳ ゴシック" panose="020B0609070205080204" pitchFamily="49" charset="-128"/>
                <a:ea typeface="ＭＳ ゴシック" panose="020B0609070205080204" pitchFamily="49" charset="-128"/>
              </a:rPr>
              <a:t>出力される内容について</a:t>
            </a:r>
            <a:endParaRPr lang="en-US" altLang="ja-JP" sz="1200" b="1">
              <a:latin typeface="ＭＳ ゴシック" panose="020B0609070205080204" pitchFamily="49" charset="-128"/>
              <a:ea typeface="ＭＳ ゴシック" panose="020B0609070205080204" pitchFamily="49" charset="-128"/>
            </a:endParaRPr>
          </a:p>
          <a:p>
            <a:endParaRPr lang="en-US" altLang="ja-JP" sz="1200" b="1">
              <a:latin typeface="ＭＳ ゴシック" panose="020B0609070205080204" pitchFamily="49" charset="-128"/>
              <a:ea typeface="ＭＳ ゴシック" panose="020B0609070205080204" pitchFamily="49" charset="-128"/>
            </a:endParaRPr>
          </a:p>
          <a:p>
            <a:pPr marL="171450" indent="-171450">
              <a:lnSpc>
                <a:spcPct val="100000"/>
              </a:lnSpc>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参加者入力シートを入力した後、表紙シートから「集計」を実行することで、実施状況</a:t>
            </a:r>
            <a:r>
              <a:rPr lang="en-US" altLang="ja-JP" sz="1100">
                <a:latin typeface="ＭＳ ゴシック" panose="020B0609070205080204" pitchFamily="49" charset="-128"/>
                <a:ea typeface="ＭＳ ゴシック" panose="020B0609070205080204" pitchFamily="49" charset="-128"/>
              </a:rPr>
              <a:t>_</a:t>
            </a:r>
            <a:r>
              <a:rPr lang="ja-JP" altLang="en-US" sz="1100">
                <a:latin typeface="ＭＳ ゴシック" panose="020B0609070205080204" pitchFamily="49" charset="-128"/>
                <a:ea typeface="ＭＳ ゴシック" panose="020B0609070205080204" pitchFamily="49" charset="-128"/>
              </a:rPr>
              <a:t>グラフシートが更新されます。</a:t>
            </a:r>
            <a:endParaRPr lang="en-US" altLang="ja-JP" sz="1100">
              <a:latin typeface="ＭＳ ゴシック" panose="020B0609070205080204" pitchFamily="49" charset="-128"/>
              <a:ea typeface="ＭＳ ゴシック" panose="020B0609070205080204" pitchFamily="49" charset="-128"/>
            </a:endParaRPr>
          </a:p>
          <a:p>
            <a:pPr marL="171450" indent="-171450">
              <a:lnSpc>
                <a:spcPct val="100000"/>
              </a:lnSpc>
              <a:spcBef>
                <a:spcPts val="600"/>
              </a:spcBef>
              <a:buFont typeface="Arial" panose="020B0604020202020204" pitchFamily="34" charset="0"/>
              <a:buChar char="•"/>
            </a:pPr>
            <a:r>
              <a:rPr lang="ja-JP" altLang="en-US" sz="1100">
                <a:latin typeface="ＭＳ ゴシック" panose="020B0609070205080204" pitchFamily="49" charset="-128"/>
                <a:ea typeface="ＭＳ ゴシック" panose="020B0609070205080204" pitchFamily="49" charset="-128"/>
              </a:rPr>
              <a:t>参加者入力シートのグラフは、左上のドロップダウンから絞り込み機能を用い</a:t>
            </a:r>
            <a:endParaRPr lang="en-US" altLang="ja-JP" sz="1100">
              <a:latin typeface="ＭＳ ゴシック" panose="020B0609070205080204" pitchFamily="49" charset="-128"/>
              <a:ea typeface="ＭＳ ゴシック" panose="020B0609070205080204" pitchFamily="49" charset="-128"/>
            </a:endParaRPr>
          </a:p>
          <a:p>
            <a:pPr>
              <a:lnSpc>
                <a:spcPct val="100000"/>
              </a:lnSpc>
            </a:pPr>
            <a:r>
              <a:rPr lang="ja-JP" altLang="en-US" sz="1100">
                <a:latin typeface="ＭＳ ゴシック" panose="020B0609070205080204" pitchFamily="49" charset="-128"/>
                <a:ea typeface="ＭＳ ゴシック" panose="020B0609070205080204" pitchFamily="49" charset="-128"/>
              </a:rPr>
              <a:t>　て任意の条件で表示させることができます。</a:t>
            </a:r>
            <a:endParaRPr lang="en-US" altLang="ja-JP" sz="1100">
              <a:latin typeface="ＭＳ ゴシック" panose="020B0609070205080204" pitchFamily="49" charset="-128"/>
              <a:ea typeface="ＭＳ ゴシック" panose="020B0609070205080204" pitchFamily="49" charset="-128"/>
            </a:endParaRPr>
          </a:p>
        </p:txBody>
      </p:sp>
      <p:sp>
        <p:nvSpPr>
          <p:cNvPr id="11" name="正方形/長方形 10">
            <a:extLst>
              <a:ext uri="{FF2B5EF4-FFF2-40B4-BE49-F238E27FC236}">
                <a16:creationId xmlns:a16="http://schemas.microsoft.com/office/drawing/2014/main" id="{42D1AE85-380C-4249-B9C4-F46721C6545C}"/>
              </a:ext>
            </a:extLst>
          </p:cNvPr>
          <p:cNvSpPr/>
          <p:nvPr/>
        </p:nvSpPr>
        <p:spPr>
          <a:xfrm>
            <a:off x="609573" y="1108037"/>
            <a:ext cx="1302907" cy="187451"/>
          </a:xfrm>
          <a:prstGeom prst="rect">
            <a:avLst/>
          </a:prstGeom>
          <a:noFill/>
          <a:ln w="2222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図 12">
            <a:extLst>
              <a:ext uri="{FF2B5EF4-FFF2-40B4-BE49-F238E27FC236}">
                <a16:creationId xmlns:a16="http://schemas.microsoft.com/office/drawing/2014/main" id="{1DE29434-7B2F-49A0-BD75-13DA90BACEDD}"/>
              </a:ext>
            </a:extLst>
          </p:cNvPr>
          <p:cNvPicPr>
            <a:picLocks noChangeAspect="1"/>
          </p:cNvPicPr>
          <p:nvPr/>
        </p:nvPicPr>
        <p:blipFill>
          <a:blip r:embed="rId4"/>
          <a:stretch>
            <a:fillRect/>
          </a:stretch>
        </p:blipFill>
        <p:spPr>
          <a:xfrm>
            <a:off x="2046037" y="1183222"/>
            <a:ext cx="999907" cy="1119418"/>
          </a:xfrm>
          <a:prstGeom prst="rect">
            <a:avLst/>
          </a:prstGeom>
          <a:ln w="19050">
            <a:solidFill>
              <a:srgbClr val="FF0000"/>
            </a:solidFill>
            <a:prstDash val="dash"/>
          </a:ln>
        </p:spPr>
      </p:pic>
      <p:cxnSp>
        <p:nvCxnSpPr>
          <p:cNvPr id="15" name="直線矢印コネクタ 14">
            <a:extLst>
              <a:ext uri="{FF2B5EF4-FFF2-40B4-BE49-F238E27FC236}">
                <a16:creationId xmlns:a16="http://schemas.microsoft.com/office/drawing/2014/main" id="{43E6FB60-690D-4A80-841A-5D53F0507911}"/>
              </a:ext>
            </a:extLst>
          </p:cNvPr>
          <p:cNvCxnSpPr>
            <a:cxnSpLocks/>
            <a:stCxn id="11" idx="3"/>
            <a:endCxn id="13" idx="1"/>
          </p:cNvCxnSpPr>
          <p:nvPr/>
        </p:nvCxnSpPr>
        <p:spPr>
          <a:xfrm>
            <a:off x="1912480" y="1201763"/>
            <a:ext cx="133557" cy="5411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タイトル 1">
            <a:extLst>
              <a:ext uri="{FF2B5EF4-FFF2-40B4-BE49-F238E27FC236}">
                <a16:creationId xmlns:a16="http://schemas.microsoft.com/office/drawing/2014/main" id="{902C54C5-1DE8-4E4D-A806-99D79FFB3324}"/>
              </a:ext>
            </a:extLst>
          </p:cNvPr>
          <p:cNvSpPr txBox="1">
            <a:spLocks/>
          </p:cNvSpPr>
          <p:nvPr/>
        </p:nvSpPr>
        <p:spPr>
          <a:xfrm>
            <a:off x="579715" y="859383"/>
            <a:ext cx="1864627" cy="310415"/>
          </a:xfrm>
          <a:prstGeom prst="rect">
            <a:avLst/>
          </a:prstGeom>
        </p:spPr>
        <p:txBody>
          <a:bodyPr vert="horz" lIns="91440" tIns="45720" rIns="91440" bIns="45720" rtlCol="0" anchor="t">
            <a:normAutofit fontScale="92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a:latin typeface="ＭＳ ゴシック" panose="020B0609070205080204" pitchFamily="49" charset="-128"/>
                <a:ea typeface="ＭＳ ゴシック" panose="020B0609070205080204" pitchFamily="49" charset="-128"/>
              </a:rPr>
              <a:t>参加者入力シートのグラフ</a:t>
            </a:r>
            <a:endParaRPr lang="ja-JP" altLang="en-US" sz="1100" b="1">
              <a:latin typeface="ＭＳ ゴシック" panose="020B0609070205080204" pitchFamily="49" charset="-128"/>
              <a:ea typeface="ＭＳ ゴシック" panose="020B0609070205080204" pitchFamily="49" charset="-128"/>
            </a:endParaRPr>
          </a:p>
        </p:txBody>
      </p:sp>
      <p:sp>
        <p:nvSpPr>
          <p:cNvPr id="19" name="タイトル 1">
            <a:extLst>
              <a:ext uri="{FF2B5EF4-FFF2-40B4-BE49-F238E27FC236}">
                <a16:creationId xmlns:a16="http://schemas.microsoft.com/office/drawing/2014/main" id="{2F215048-84C2-495B-ADF6-905E04FAB9A0}"/>
              </a:ext>
            </a:extLst>
          </p:cNvPr>
          <p:cNvSpPr txBox="1">
            <a:spLocks/>
          </p:cNvSpPr>
          <p:nvPr/>
        </p:nvSpPr>
        <p:spPr>
          <a:xfrm>
            <a:off x="5717263" y="841090"/>
            <a:ext cx="1965696" cy="31041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a:latin typeface="ＭＳ ゴシック" panose="020B0609070205080204" pitchFamily="49" charset="-128"/>
                <a:ea typeface="ＭＳ ゴシック" panose="020B0609070205080204" pitchFamily="49" charset="-128"/>
              </a:rPr>
              <a:t>人数入力シートのグラフ</a:t>
            </a:r>
            <a:endParaRPr lang="ja-JP" altLang="en-US" sz="1100" b="1">
              <a:latin typeface="ＭＳ ゴシック" panose="020B0609070205080204" pitchFamily="49" charset="-128"/>
              <a:ea typeface="ＭＳ ゴシック" panose="020B0609070205080204" pitchFamily="49" charset="-128"/>
            </a:endParaRPr>
          </a:p>
        </p:txBody>
      </p:sp>
      <p:pic>
        <p:nvPicPr>
          <p:cNvPr id="12" name="図 11">
            <a:extLst>
              <a:ext uri="{FF2B5EF4-FFF2-40B4-BE49-F238E27FC236}">
                <a16:creationId xmlns:a16="http://schemas.microsoft.com/office/drawing/2014/main" id="{BCCE63A3-C28D-4333-8510-09EFDC598891}"/>
              </a:ext>
            </a:extLst>
          </p:cNvPr>
          <p:cNvPicPr>
            <a:picLocks noChangeAspect="1"/>
          </p:cNvPicPr>
          <p:nvPr/>
        </p:nvPicPr>
        <p:blipFill>
          <a:blip r:embed="rId5"/>
          <a:stretch>
            <a:fillRect/>
          </a:stretch>
        </p:blipFill>
        <p:spPr>
          <a:xfrm>
            <a:off x="5798213" y="1083279"/>
            <a:ext cx="5058755" cy="3524281"/>
          </a:xfrm>
          <a:prstGeom prst="rect">
            <a:avLst/>
          </a:prstGeom>
          <a:ln>
            <a:solidFill>
              <a:schemeClr val="accent1"/>
            </a:solidFill>
          </a:ln>
        </p:spPr>
      </p:pic>
      <p:sp>
        <p:nvSpPr>
          <p:cNvPr id="14" name="フッター プレースホルダー 2">
            <a:extLst>
              <a:ext uri="{FF2B5EF4-FFF2-40B4-BE49-F238E27FC236}">
                <a16:creationId xmlns:a16="http://schemas.microsoft.com/office/drawing/2014/main" id="{F2923CF4-659E-4030-90DF-33EAAD4137F0}"/>
              </a:ext>
            </a:extLst>
          </p:cNvPr>
          <p:cNvSpPr>
            <a:spLocks noGrp="1"/>
          </p:cNvSpPr>
          <p:nvPr>
            <p:ph type="ftr" sz="quarter" idx="11"/>
          </p:nvPr>
        </p:nvSpPr>
        <p:spPr>
          <a:xfrm>
            <a:off x="3829168" y="6614255"/>
            <a:ext cx="4717774" cy="243746"/>
          </a:xfrm>
        </p:spPr>
        <p:txBody>
          <a:bodyPr/>
          <a:lstStyle/>
          <a:p>
            <a:r>
              <a:rPr kumimoji="1" lang="en-US" altLang="ja-JP">
                <a:solidFill>
                  <a:schemeClr val="bg1"/>
                </a:solidFill>
              </a:rPr>
              <a:t>©</a:t>
            </a:r>
            <a:r>
              <a:rPr kumimoji="1" lang="ja-JP" altLang="en-US">
                <a:solidFill>
                  <a:schemeClr val="bg1"/>
                </a:solidFill>
              </a:rPr>
              <a:t>東京都健康長寿医療センター研究所</a:t>
            </a:r>
          </a:p>
        </p:txBody>
      </p:sp>
      <p:sp>
        <p:nvSpPr>
          <p:cNvPr id="16" name="スライド番号プレースホルダー 3">
            <a:extLst>
              <a:ext uri="{FF2B5EF4-FFF2-40B4-BE49-F238E27FC236}">
                <a16:creationId xmlns:a16="http://schemas.microsoft.com/office/drawing/2014/main" id="{0C10DFE5-4617-4A8F-8897-C990DB22729A}"/>
              </a:ext>
            </a:extLst>
          </p:cNvPr>
          <p:cNvSpPr>
            <a:spLocks noGrp="1"/>
          </p:cNvSpPr>
          <p:nvPr>
            <p:ph type="sldNum" sz="quarter" idx="12"/>
          </p:nvPr>
        </p:nvSpPr>
        <p:spPr>
          <a:xfrm>
            <a:off x="10163543" y="6248400"/>
            <a:ext cx="1706217" cy="365125"/>
          </a:xfrm>
        </p:spPr>
        <p:txBody>
          <a:bodyPr/>
          <a:lstStyle/>
          <a:p>
            <a:fld id="{5582D430-5065-4924-AFD1-5B347984A761}" type="slidenum">
              <a:rPr kumimoji="1" lang="ja-JP" altLang="en-US" smtClean="0"/>
              <a:t>8</a:t>
            </a:fld>
            <a:endParaRPr kumimoji="1" lang="ja-JP" altLang="en-US"/>
          </a:p>
        </p:txBody>
      </p:sp>
    </p:spTree>
    <p:extLst>
      <p:ext uri="{BB962C8B-B14F-4D97-AF65-F5344CB8AC3E}">
        <p14:creationId xmlns:p14="http://schemas.microsoft.com/office/powerpoint/2010/main" val="1618076481"/>
      </p:ext>
    </p:extLst>
  </p:cSld>
  <p:clrMapOvr>
    <a:masterClrMapping/>
  </p:clrMapOvr>
</p:sld>
</file>

<file path=ppt/theme/theme1.xml><?xml version="1.0" encoding="utf-8"?>
<a:theme xmlns:a="http://schemas.openxmlformats.org/drawingml/2006/main" name="基礎">
  <a:themeElements>
    <a:clrScheme name="基礎">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基礎">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基礎">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50B6601C27EDAB4FAA45FD4AE4ECCC49" ma:contentTypeVersion="10" ma:contentTypeDescription="新しいドキュメントを作成します。" ma:contentTypeScope="" ma:versionID="0d50c26e89b64af6d2c8eb1d985d0722">
  <xsd:schema xmlns:xsd="http://www.w3.org/2001/XMLSchema" xmlns:xs="http://www.w3.org/2001/XMLSchema" xmlns:p="http://schemas.microsoft.com/office/2006/metadata/properties" xmlns:ns2="84e1606e-a122-46ea-a6ca-a2416046e56e" xmlns:ns3="23c1e329-c26b-4d0a-a967-d82241742e34" targetNamespace="http://schemas.microsoft.com/office/2006/metadata/properties" ma:root="true" ma:fieldsID="ea00dced5c497e75840474b710dc66be" ns2:_="" ns3:_="">
    <xsd:import namespace="84e1606e-a122-46ea-a6ca-a2416046e56e"/>
    <xsd:import namespace="23c1e329-c26b-4d0a-a967-d82241742e3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e1606e-a122-46ea-a6ca-a2416046e5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c1e329-c26b-4d0a-a967-d82241742e34"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F020B3-B9DD-4068-AC7F-55E8CF8DAE1C}">
  <ds:schemaRefs>
    <ds:schemaRef ds:uri="http://purl.org/dc/terms/"/>
    <ds:schemaRef ds:uri="http://schemas.openxmlformats.org/package/2006/metadata/core-properties"/>
    <ds:schemaRef ds:uri="23c1e329-c26b-4d0a-a967-d82241742e34"/>
    <ds:schemaRef ds:uri="http://schemas.microsoft.com/office/2006/documentManagement/types"/>
    <ds:schemaRef ds:uri="http://schemas.microsoft.com/office/infopath/2007/PartnerControls"/>
    <ds:schemaRef ds:uri="84e1606e-a122-46ea-a6ca-a2416046e56e"/>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3378EBA0-4AC6-4A8A-B692-77F253B20808}">
  <ds:schemaRefs>
    <ds:schemaRef ds:uri="http://schemas.microsoft.com/sharepoint/v3/contenttype/forms"/>
  </ds:schemaRefs>
</ds:datastoreItem>
</file>

<file path=customXml/itemProps3.xml><?xml version="1.0" encoding="utf-8"?>
<ds:datastoreItem xmlns:ds="http://schemas.openxmlformats.org/officeDocument/2006/customXml" ds:itemID="{DF5FF47C-58C0-4490-853A-8C188DA98828}">
  <ds:schemaRefs>
    <ds:schemaRef ds:uri="23c1e329-c26b-4d0a-a967-d82241742e34"/>
    <ds:schemaRef ds:uri="84e1606e-a122-46ea-a6ca-a2416046e56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基礎</Template>
  <TotalTime>907</TotalTime>
  <Words>3106</Words>
  <Application>Microsoft Office PowerPoint</Application>
  <PresentationFormat>ワイド画面</PresentationFormat>
  <Paragraphs>245</Paragraphs>
  <Slides>14</Slides>
  <Notes>14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ＭＳ ゴシック</vt:lpstr>
      <vt:lpstr>游ゴシック</vt:lpstr>
      <vt:lpstr>Arial</vt:lpstr>
      <vt:lpstr>Corbel</vt:lpstr>
      <vt:lpstr>基礎</vt:lpstr>
      <vt:lpstr>通いの場評価シート 操作マニュアル</vt:lpstr>
      <vt:lpstr>目次</vt:lpstr>
      <vt:lpstr>作業を始める前に（必ずお読みください）</vt:lpstr>
      <vt:lpstr>１．表紙シートと各シートの概要</vt:lpstr>
      <vt:lpstr>２．プロセスチェックシート</vt:lpstr>
      <vt:lpstr>３．参加者入力シート</vt:lpstr>
      <vt:lpstr>４．人数入力シート</vt:lpstr>
      <vt:lpstr>５．実施状況シート</vt:lpstr>
      <vt:lpstr>６．実施状況_グラフシート</vt:lpstr>
      <vt:lpstr>７．ニーズ調査入力シート①</vt:lpstr>
      <vt:lpstr>７．ニーズ調査入力シート②</vt:lpstr>
      <vt:lpstr>８．効果評価_出力結果シート</vt:lpstr>
      <vt:lpstr>９．効果評価_グラフシート</vt:lpstr>
      <vt:lpstr>問い合わせ先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通いの場評価シート 操作マニュアル</dc:title>
  <dc:creator>海老沼 直樹</dc:creator>
  <cp:lastModifiedBy>高橋 淳太</cp:lastModifiedBy>
  <cp:revision>24</cp:revision>
  <cp:lastPrinted>2022-03-25T13:51:29Z</cp:lastPrinted>
  <dcterms:created xsi:type="dcterms:W3CDTF">2021-12-20T05:44:59Z</dcterms:created>
  <dcterms:modified xsi:type="dcterms:W3CDTF">2022-03-29T07:23:09Z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0x01010050B6601C27EDAB4FAA45FD4AE4ECCC49</vt:lpwstr>
  </property>
</Properties>
</file>